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Bebas Neue Bold" charset="1" panose="020B0606020202050201"/>
      <p:regular r:id="rId26"/>
    </p:embeddedFont>
    <p:embeddedFont>
      <p:font typeface="Bebas Neue" charset="1" panose="00000500000000000000"/>
      <p:regular r:id="rId27"/>
    </p:embeddedFont>
    <p:embeddedFont>
      <p:font typeface="Raleway Bold" charset="1" panose="00000000000000000000"/>
      <p:regular r:id="rId28"/>
    </p:embeddedFont>
    <p:embeddedFont>
      <p:font typeface="Raleway" charset="1" panose="00000000000000000000"/>
      <p:regular r:id="rId29"/>
    </p:embeddedFont>
    <p:embeddedFont>
      <p:font typeface="Calibri (MS)" charset="1" panose="020F0502020204030204"/>
      <p:regular r:id="rId30"/>
    </p:embeddedFont>
    <p:embeddedFont>
      <p:font typeface="Calibri (MS) Bold" charset="1" panose="020F0702030404030204"/>
      <p:regular r:id="rId31"/>
    </p:embeddedFont>
    <p:embeddedFont>
      <p:font typeface="Montserrat Bold" charset="1" panose="00000800000000000000"/>
      <p:regular r:id="rId32"/>
    </p:embeddedFont>
    <p:embeddedFont>
      <p:font typeface="Montserrat"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533163" y="1500333"/>
            <a:ext cx="7387257" cy="738725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14632374" y="1028700"/>
            <a:ext cx="3413934" cy="34139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8" id="8"/>
          <p:cNvSpPr/>
          <p:nvPr/>
        </p:nvSpPr>
        <p:spPr>
          <a:xfrm flipH="false" flipV="false" rot="0">
            <a:off x="9863737" y="2440148"/>
            <a:ext cx="5916396" cy="5507627"/>
          </a:xfrm>
          <a:custGeom>
            <a:avLst/>
            <a:gdLst/>
            <a:ahLst/>
            <a:cxnLst/>
            <a:rect r="r" b="b" t="t" l="l"/>
            <a:pathLst>
              <a:path h="5507627" w="5916396">
                <a:moveTo>
                  <a:pt x="0" y="0"/>
                </a:moveTo>
                <a:lnTo>
                  <a:pt x="5916396" y="0"/>
                </a:lnTo>
                <a:lnTo>
                  <a:pt x="5916396" y="5507627"/>
                </a:lnTo>
                <a:lnTo>
                  <a:pt x="0" y="5507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423809" y="4418638"/>
            <a:ext cx="7720191" cy="4245493"/>
          </a:xfrm>
          <a:prstGeom prst="rect">
            <a:avLst/>
          </a:prstGeom>
        </p:spPr>
        <p:txBody>
          <a:bodyPr anchor="t" rtlCol="false" tIns="0" lIns="0" bIns="0" rIns="0">
            <a:spAutoFit/>
          </a:bodyPr>
          <a:lstStyle/>
          <a:p>
            <a:pPr algn="l">
              <a:lnSpc>
                <a:spcPts val="10920"/>
              </a:lnSpc>
            </a:pPr>
            <a:r>
              <a:rPr lang="en-US" sz="10920" b="true">
                <a:solidFill>
                  <a:srgbClr val="D563A1"/>
                </a:solidFill>
                <a:latin typeface="Bebas Neue Bold"/>
                <a:ea typeface="Bebas Neue Bold"/>
                <a:cs typeface="Bebas Neue Bold"/>
                <a:sym typeface="Bebas Neue Bold"/>
              </a:rPr>
              <a:t>COVID-19 Russia regions cases</a:t>
            </a:r>
          </a:p>
          <a:p>
            <a:pPr algn="l">
              <a:lnSpc>
                <a:spcPts val="10920"/>
              </a:lnSpc>
            </a:pPr>
          </a:p>
        </p:txBody>
      </p:sp>
      <p:sp>
        <p:nvSpPr>
          <p:cNvPr name="Freeform 10" id="10"/>
          <p:cNvSpPr/>
          <p:nvPr/>
        </p:nvSpPr>
        <p:spPr>
          <a:xfrm flipH="false" flipV="false" rot="0">
            <a:off x="10634571" y="8453226"/>
            <a:ext cx="6602343" cy="336119"/>
          </a:xfrm>
          <a:custGeom>
            <a:avLst/>
            <a:gdLst/>
            <a:ahLst/>
            <a:cxnLst/>
            <a:rect r="r" b="b" t="t" l="l"/>
            <a:pathLst>
              <a:path h="336119" w="6602343">
                <a:moveTo>
                  <a:pt x="0" y="0"/>
                </a:moveTo>
                <a:lnTo>
                  <a:pt x="6602343" y="0"/>
                </a:lnTo>
                <a:lnTo>
                  <a:pt x="6602343" y="336119"/>
                </a:lnTo>
                <a:lnTo>
                  <a:pt x="0" y="336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745465" y="6448040"/>
            <a:ext cx="5034668" cy="2810260"/>
          </a:xfrm>
          <a:custGeom>
            <a:avLst/>
            <a:gdLst/>
            <a:ahLst/>
            <a:cxnLst/>
            <a:rect r="r" b="b" t="t" l="l"/>
            <a:pathLst>
              <a:path h="2810260" w="5034668">
                <a:moveTo>
                  <a:pt x="0" y="0"/>
                </a:moveTo>
                <a:lnTo>
                  <a:pt x="5034668" y="0"/>
                </a:lnTo>
                <a:lnTo>
                  <a:pt x="5034668" y="2810260"/>
                </a:lnTo>
                <a:lnTo>
                  <a:pt x="0" y="28102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1091936" y="552280"/>
            <a:ext cx="2843806" cy="1587361"/>
          </a:xfrm>
          <a:custGeom>
            <a:avLst/>
            <a:gdLst/>
            <a:ahLst/>
            <a:cxnLst/>
            <a:rect r="r" b="b" t="t" l="l"/>
            <a:pathLst>
              <a:path h="1587361" w="2843806">
                <a:moveTo>
                  <a:pt x="0" y="0"/>
                </a:moveTo>
                <a:lnTo>
                  <a:pt x="2843807" y="0"/>
                </a:lnTo>
                <a:lnTo>
                  <a:pt x="2843807" y="1587361"/>
                </a:lnTo>
                <a:lnTo>
                  <a:pt x="0" y="1587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423809" y="3197513"/>
            <a:ext cx="4967048" cy="1027660"/>
          </a:xfrm>
          <a:prstGeom prst="rect">
            <a:avLst/>
          </a:prstGeom>
        </p:spPr>
        <p:txBody>
          <a:bodyPr anchor="t" rtlCol="false" tIns="0" lIns="0" bIns="0" rIns="0">
            <a:spAutoFit/>
          </a:bodyPr>
          <a:lstStyle/>
          <a:p>
            <a:pPr algn="l">
              <a:lnSpc>
                <a:spcPts val="7669"/>
              </a:lnSpc>
            </a:pPr>
            <a:r>
              <a:rPr lang="en-US" sz="7669" b="true">
                <a:solidFill>
                  <a:srgbClr val="FFFFFF"/>
                </a:solidFill>
                <a:latin typeface="Bebas Neue Bold"/>
                <a:ea typeface="Bebas Neue Bold"/>
                <a:cs typeface="Bebas Neue Bold"/>
                <a:sym typeface="Bebas Neue Bold"/>
              </a:rPr>
              <a:t>Data Analysis </a:t>
            </a:r>
          </a:p>
        </p:txBody>
      </p:sp>
      <p:sp>
        <p:nvSpPr>
          <p:cNvPr name="TextBox 14" id="14"/>
          <p:cNvSpPr txBox="true"/>
          <p:nvPr/>
        </p:nvSpPr>
        <p:spPr>
          <a:xfrm rot="0">
            <a:off x="12821935" y="8675045"/>
            <a:ext cx="4506235" cy="899530"/>
          </a:xfrm>
          <a:prstGeom prst="rect">
            <a:avLst/>
          </a:prstGeom>
        </p:spPr>
        <p:txBody>
          <a:bodyPr anchor="t" rtlCol="false" tIns="0" lIns="0" bIns="0" rIns="0">
            <a:spAutoFit/>
          </a:bodyPr>
          <a:lstStyle/>
          <a:p>
            <a:pPr algn="l">
              <a:lnSpc>
                <a:spcPts val="7266"/>
              </a:lnSpc>
              <a:spcBef>
                <a:spcPct val="0"/>
              </a:spcBef>
            </a:pPr>
            <a:r>
              <a:rPr lang="en-US" sz="5190">
                <a:solidFill>
                  <a:srgbClr val="FFFFFF"/>
                </a:solidFill>
                <a:latin typeface="Bebas Neue"/>
                <a:ea typeface="Bebas Neue"/>
                <a:cs typeface="Bebas Neue"/>
                <a:sym typeface="Bebas Neue"/>
              </a:rPr>
              <a:t>KELOMPOK 6  DALIS</a:t>
            </a:r>
          </a:p>
        </p:txBody>
      </p:sp>
      <p:sp>
        <p:nvSpPr>
          <p:cNvPr name="Freeform 15" id="15"/>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294133" y="2140043"/>
            <a:ext cx="3305923" cy="5056118"/>
          </a:xfrm>
          <a:custGeom>
            <a:avLst/>
            <a:gdLst/>
            <a:ahLst/>
            <a:cxnLst/>
            <a:rect r="r" b="b" t="t" l="l"/>
            <a:pathLst>
              <a:path h="5056118" w="3305923">
                <a:moveTo>
                  <a:pt x="0" y="0"/>
                </a:moveTo>
                <a:lnTo>
                  <a:pt x="3305924" y="0"/>
                </a:lnTo>
                <a:lnTo>
                  <a:pt x="3305924" y="5056118"/>
                </a:lnTo>
                <a:lnTo>
                  <a:pt x="0" y="5056118"/>
                </a:lnTo>
                <a:lnTo>
                  <a:pt x="0" y="0"/>
                </a:lnTo>
                <a:close/>
              </a:path>
            </a:pathLst>
          </a:custGeom>
          <a:blipFill>
            <a:blip r:embed="rId2"/>
            <a:stretch>
              <a:fillRect l="0" t="0" r="0" b="0"/>
            </a:stretch>
          </a:blipFill>
        </p:spPr>
      </p:sp>
      <p:sp>
        <p:nvSpPr>
          <p:cNvPr name="Freeform 3" id="3"/>
          <p:cNvSpPr/>
          <p:nvPr/>
        </p:nvSpPr>
        <p:spPr>
          <a:xfrm flipH="false" flipV="false" rot="0">
            <a:off x="9120018" y="1997697"/>
            <a:ext cx="8672838" cy="5340810"/>
          </a:xfrm>
          <a:custGeom>
            <a:avLst/>
            <a:gdLst/>
            <a:ahLst/>
            <a:cxnLst/>
            <a:rect r="r" b="b" t="t" l="l"/>
            <a:pathLst>
              <a:path h="5340810" w="8672838">
                <a:moveTo>
                  <a:pt x="0" y="0"/>
                </a:moveTo>
                <a:lnTo>
                  <a:pt x="8672838" y="0"/>
                </a:lnTo>
                <a:lnTo>
                  <a:pt x="8672838" y="5340810"/>
                </a:lnTo>
                <a:lnTo>
                  <a:pt x="0" y="5340810"/>
                </a:lnTo>
                <a:lnTo>
                  <a:pt x="0" y="0"/>
                </a:lnTo>
                <a:close/>
              </a:path>
            </a:pathLst>
          </a:custGeom>
          <a:blipFill>
            <a:blip r:embed="rId3"/>
            <a:stretch>
              <a:fillRect l="0" t="0" r="0" b="0"/>
            </a:stretch>
          </a:blipFill>
        </p:spPr>
      </p:sp>
      <p:sp>
        <p:nvSpPr>
          <p:cNvPr name="TextBox 4" id="4"/>
          <p:cNvSpPr txBox="true"/>
          <p:nvPr/>
        </p:nvSpPr>
        <p:spPr>
          <a:xfrm rot="0">
            <a:off x="747073" y="346907"/>
            <a:ext cx="6932362" cy="1129163"/>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5" id="5"/>
          <p:cNvSpPr txBox="true"/>
          <p:nvPr/>
        </p:nvSpPr>
        <p:spPr>
          <a:xfrm rot="0">
            <a:off x="2647162" y="351251"/>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Preparation</a:t>
            </a:r>
          </a:p>
        </p:txBody>
      </p:sp>
      <p:sp>
        <p:nvSpPr>
          <p:cNvPr name="TextBox 6" id="6"/>
          <p:cNvSpPr txBox="true"/>
          <p:nvPr/>
        </p:nvSpPr>
        <p:spPr>
          <a:xfrm rot="0">
            <a:off x="747073" y="1447496"/>
            <a:ext cx="5774680" cy="297688"/>
          </a:xfrm>
          <a:prstGeom prst="rect">
            <a:avLst/>
          </a:prstGeom>
        </p:spPr>
        <p:txBody>
          <a:bodyPr anchor="t" rtlCol="false" tIns="0" lIns="0" bIns="0" rIns="0">
            <a:spAutoFit/>
          </a:bodyPr>
          <a:lstStyle/>
          <a:p>
            <a:pPr algn="ctr">
              <a:lnSpc>
                <a:spcPts val="2491"/>
              </a:lnSpc>
              <a:spcBef>
                <a:spcPct val="0"/>
              </a:spcBef>
            </a:pPr>
            <a:r>
              <a:rPr lang="en-US" b="true" sz="1779">
                <a:solidFill>
                  <a:srgbClr val="FFFFFF"/>
                </a:solidFill>
                <a:latin typeface="Montserrat Bold"/>
                <a:ea typeface="Montserrat Bold"/>
                <a:cs typeface="Montserrat Bold"/>
                <a:sym typeface="Montserrat Bold"/>
              </a:rPr>
              <a:t>3. M</a:t>
            </a:r>
            <a:r>
              <a:rPr lang="en-US" b="true" sz="1779">
                <a:solidFill>
                  <a:srgbClr val="FFFFFF"/>
                </a:solidFill>
                <a:latin typeface="Montserrat Bold"/>
                <a:ea typeface="Montserrat Bold"/>
                <a:cs typeface="Montserrat Bold"/>
                <a:sym typeface="Montserrat Bold"/>
              </a:rPr>
              <a:t>engatasi missing value pada kolom id regoin</a:t>
            </a:r>
          </a:p>
        </p:txBody>
      </p:sp>
      <p:sp>
        <p:nvSpPr>
          <p:cNvPr name="TextBox 7" id="7"/>
          <p:cNvSpPr txBox="true"/>
          <p:nvPr/>
        </p:nvSpPr>
        <p:spPr>
          <a:xfrm rot="0">
            <a:off x="747073" y="4043169"/>
            <a:ext cx="1122908" cy="297688"/>
          </a:xfrm>
          <a:prstGeom prst="rect">
            <a:avLst/>
          </a:prstGeom>
        </p:spPr>
        <p:txBody>
          <a:bodyPr anchor="t" rtlCol="false" tIns="0" lIns="0" bIns="0" rIns="0">
            <a:spAutoFit/>
          </a:bodyPr>
          <a:lstStyle/>
          <a:p>
            <a:pPr algn="ctr">
              <a:lnSpc>
                <a:spcPts val="2491"/>
              </a:lnSpc>
              <a:spcBef>
                <a:spcPct val="0"/>
              </a:spcBef>
            </a:pPr>
            <a:r>
              <a:rPr lang="en-US" b="true" sz="1779">
                <a:solidFill>
                  <a:srgbClr val="FFFFFF"/>
                </a:solidFill>
                <a:latin typeface="Montserrat Bold"/>
                <a:ea typeface="Montserrat Bold"/>
                <a:cs typeface="Montserrat Bold"/>
                <a:sym typeface="Montserrat Bold"/>
              </a:rPr>
              <a:t>masalah :</a:t>
            </a:r>
          </a:p>
        </p:txBody>
      </p:sp>
      <p:sp>
        <p:nvSpPr>
          <p:cNvPr name="TextBox 8" id="8"/>
          <p:cNvSpPr txBox="true"/>
          <p:nvPr/>
        </p:nvSpPr>
        <p:spPr>
          <a:xfrm rot="0">
            <a:off x="7907300" y="4043169"/>
            <a:ext cx="890885" cy="297688"/>
          </a:xfrm>
          <a:prstGeom prst="rect">
            <a:avLst/>
          </a:prstGeom>
        </p:spPr>
        <p:txBody>
          <a:bodyPr anchor="t" rtlCol="false" tIns="0" lIns="0" bIns="0" rIns="0">
            <a:spAutoFit/>
          </a:bodyPr>
          <a:lstStyle/>
          <a:p>
            <a:pPr algn="ctr">
              <a:lnSpc>
                <a:spcPts val="2491"/>
              </a:lnSpc>
              <a:spcBef>
                <a:spcPct val="0"/>
              </a:spcBef>
            </a:pPr>
            <a:r>
              <a:rPr lang="en-US" b="true" sz="1779">
                <a:solidFill>
                  <a:srgbClr val="FFFFFF"/>
                </a:solidFill>
                <a:latin typeface="Montserrat Bold"/>
                <a:ea typeface="Montserrat Bold"/>
                <a:cs typeface="Montserrat Bold"/>
                <a:sym typeface="Montserrat Bold"/>
              </a:rPr>
              <a:t>Solusi :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81915" y="1813354"/>
            <a:ext cx="8731730" cy="4950468"/>
          </a:xfrm>
          <a:custGeom>
            <a:avLst/>
            <a:gdLst/>
            <a:ahLst/>
            <a:cxnLst/>
            <a:rect r="r" b="b" t="t" l="l"/>
            <a:pathLst>
              <a:path h="4950468" w="8731730">
                <a:moveTo>
                  <a:pt x="0" y="0"/>
                </a:moveTo>
                <a:lnTo>
                  <a:pt x="8731730" y="0"/>
                </a:lnTo>
                <a:lnTo>
                  <a:pt x="8731730" y="4950468"/>
                </a:lnTo>
                <a:lnTo>
                  <a:pt x="0" y="4950468"/>
                </a:lnTo>
                <a:lnTo>
                  <a:pt x="0" y="0"/>
                </a:lnTo>
                <a:close/>
              </a:path>
            </a:pathLst>
          </a:custGeom>
          <a:blipFill>
            <a:blip r:embed="rId2"/>
            <a:stretch>
              <a:fillRect l="0" t="0" r="0" b="0"/>
            </a:stretch>
          </a:blipFill>
        </p:spPr>
      </p:sp>
      <p:sp>
        <p:nvSpPr>
          <p:cNvPr name="TextBox 3" id="3"/>
          <p:cNvSpPr txBox="true"/>
          <p:nvPr/>
        </p:nvSpPr>
        <p:spPr>
          <a:xfrm rot="0">
            <a:off x="781915" y="685632"/>
            <a:ext cx="7899128"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Deskriptif</a:t>
            </a:r>
          </a:p>
        </p:txBody>
      </p:sp>
      <p:sp>
        <p:nvSpPr>
          <p:cNvPr name="TextBox 4" id="4"/>
          <p:cNvSpPr txBox="true"/>
          <p:nvPr/>
        </p:nvSpPr>
        <p:spPr>
          <a:xfrm rot="0">
            <a:off x="4731479" y="685632"/>
            <a:ext cx="5385535"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Analitik</a:t>
            </a:r>
          </a:p>
        </p:txBody>
      </p:sp>
      <p:sp>
        <p:nvSpPr>
          <p:cNvPr name="TextBox 5" id="5"/>
          <p:cNvSpPr txBox="true"/>
          <p:nvPr/>
        </p:nvSpPr>
        <p:spPr>
          <a:xfrm rot="0">
            <a:off x="9731542" y="1762826"/>
            <a:ext cx="8061314" cy="2659873"/>
          </a:xfrm>
          <a:prstGeom prst="rect">
            <a:avLst/>
          </a:prstGeom>
        </p:spPr>
        <p:txBody>
          <a:bodyPr anchor="t" rtlCol="false" tIns="0" lIns="0" bIns="0" rIns="0">
            <a:spAutoFit/>
          </a:bodyPr>
          <a:lstStyle/>
          <a:p>
            <a:pPr algn="l">
              <a:lnSpc>
                <a:spcPts val="3017"/>
              </a:lnSpc>
              <a:spcBef>
                <a:spcPct val="0"/>
              </a:spcBef>
            </a:pPr>
            <a:r>
              <a:rPr lang="en-US" sz="2155">
                <a:solidFill>
                  <a:srgbClr val="FFFFFF"/>
                </a:solidFill>
                <a:latin typeface="Montserrat"/>
                <a:ea typeface="Montserrat"/>
                <a:cs typeface="Montserrat"/>
                <a:sym typeface="Montserrat"/>
              </a:rPr>
              <a:t>“Analisis deskriptif menunjukkan bahwa jumlah kasus terkonfirmasi COVID-19 memiliki variasi yang sangat besar antar wilayah (STDEV = 133.026, Variance ≈ 1,77×10¹⁰). Median kasus sebesar 5.280 mengindikasikan sebagian besar wilayah memiliki kasus relatif rendah. Sementara total pasien sembuh mencapai 47,7 juta, mencerminkan tingkat pemulihan yang tinggi secara keseluruhan.”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1150" y="1459583"/>
            <a:ext cx="7384596" cy="3812297"/>
          </a:xfrm>
          <a:custGeom>
            <a:avLst/>
            <a:gdLst/>
            <a:ahLst/>
            <a:cxnLst/>
            <a:rect r="r" b="b" t="t" l="l"/>
            <a:pathLst>
              <a:path h="3812297" w="7384596">
                <a:moveTo>
                  <a:pt x="0" y="0"/>
                </a:moveTo>
                <a:lnTo>
                  <a:pt x="7384596" y="0"/>
                </a:lnTo>
                <a:lnTo>
                  <a:pt x="7384596" y="3812297"/>
                </a:lnTo>
                <a:lnTo>
                  <a:pt x="0" y="3812297"/>
                </a:lnTo>
                <a:lnTo>
                  <a:pt x="0" y="0"/>
                </a:lnTo>
                <a:close/>
              </a:path>
            </a:pathLst>
          </a:custGeom>
          <a:blipFill>
            <a:blip r:embed="rId2"/>
            <a:stretch>
              <a:fillRect l="0" t="0" r="0" b="0"/>
            </a:stretch>
          </a:blipFill>
        </p:spPr>
      </p:sp>
      <p:sp>
        <p:nvSpPr>
          <p:cNvPr name="Freeform 3" id="3"/>
          <p:cNvSpPr/>
          <p:nvPr/>
        </p:nvSpPr>
        <p:spPr>
          <a:xfrm flipH="false" flipV="false" rot="0">
            <a:off x="441150" y="5523108"/>
            <a:ext cx="7384596" cy="3735192"/>
          </a:xfrm>
          <a:custGeom>
            <a:avLst/>
            <a:gdLst/>
            <a:ahLst/>
            <a:cxnLst/>
            <a:rect r="r" b="b" t="t" l="l"/>
            <a:pathLst>
              <a:path h="3735192" w="7384596">
                <a:moveTo>
                  <a:pt x="0" y="0"/>
                </a:moveTo>
                <a:lnTo>
                  <a:pt x="7384596" y="0"/>
                </a:lnTo>
                <a:lnTo>
                  <a:pt x="7384596" y="3735192"/>
                </a:lnTo>
                <a:lnTo>
                  <a:pt x="0" y="3735192"/>
                </a:lnTo>
                <a:lnTo>
                  <a:pt x="0" y="0"/>
                </a:lnTo>
                <a:close/>
              </a:path>
            </a:pathLst>
          </a:custGeom>
          <a:blipFill>
            <a:blip r:embed="rId3"/>
            <a:stretch>
              <a:fillRect l="0" t="-290" r="0" b="-290"/>
            </a:stretch>
          </a:blipFill>
        </p:spPr>
      </p:sp>
      <p:sp>
        <p:nvSpPr>
          <p:cNvPr name="TextBox 4" id="4"/>
          <p:cNvSpPr txBox="true"/>
          <p:nvPr/>
        </p:nvSpPr>
        <p:spPr>
          <a:xfrm rot="0">
            <a:off x="441150" y="329458"/>
            <a:ext cx="6932362" cy="1130124"/>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dashboard</a:t>
            </a:r>
          </a:p>
        </p:txBody>
      </p:sp>
      <p:sp>
        <p:nvSpPr>
          <p:cNvPr name="TextBox 5" id="5"/>
          <p:cNvSpPr txBox="true"/>
          <p:nvPr/>
        </p:nvSpPr>
        <p:spPr>
          <a:xfrm rot="0">
            <a:off x="4463956" y="336978"/>
            <a:ext cx="7609098" cy="1122605"/>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VISUALIZATION</a:t>
            </a:r>
          </a:p>
        </p:txBody>
      </p:sp>
      <p:sp>
        <p:nvSpPr>
          <p:cNvPr name="TextBox 6" id="6"/>
          <p:cNvSpPr txBox="true"/>
          <p:nvPr/>
        </p:nvSpPr>
        <p:spPr>
          <a:xfrm rot="0">
            <a:off x="8268505" y="1411958"/>
            <a:ext cx="8990795" cy="8191749"/>
          </a:xfrm>
          <a:prstGeom prst="rect">
            <a:avLst/>
          </a:prstGeom>
        </p:spPr>
        <p:txBody>
          <a:bodyPr anchor="t" rtlCol="false" tIns="0" lIns="0" bIns="0" rIns="0">
            <a:spAutoFit/>
          </a:bodyPr>
          <a:lstStyle/>
          <a:p>
            <a:pPr algn="l" marL="483660" indent="-241830" lvl="1">
              <a:lnSpc>
                <a:spcPts val="3136"/>
              </a:lnSpc>
              <a:buFont typeface="Arial"/>
              <a:buChar char="•"/>
            </a:pPr>
            <a:r>
              <a:rPr lang="en-US" sz="2240">
                <a:solidFill>
                  <a:srgbClr val="FFFFFF"/>
                </a:solidFill>
                <a:latin typeface="Raleway"/>
                <a:ea typeface="Raleway"/>
                <a:cs typeface="Raleway"/>
                <a:sym typeface="Raleway"/>
              </a:rPr>
              <a:t>Dashboard terdiri dari 5 visualisasi utama yang memberikan gambaran menyeluruh tentang perkembangan dan distribusi kasus COVID-19.</a:t>
            </a:r>
          </a:p>
          <a:p>
            <a:pPr algn="l" marL="483660" indent="-241830" lvl="1">
              <a:lnSpc>
                <a:spcPts val="3136"/>
              </a:lnSpc>
              <a:buFont typeface="Arial"/>
              <a:buChar char="•"/>
            </a:pPr>
            <a:r>
              <a:rPr lang="en-US" sz="2240">
                <a:solidFill>
                  <a:srgbClr val="FFFFFF"/>
                </a:solidFill>
                <a:latin typeface="Raleway"/>
                <a:ea typeface="Raleway"/>
                <a:cs typeface="Raleway"/>
                <a:sym typeface="Raleway"/>
              </a:rPr>
              <a:t>Masing-masing visualisasi memiliki fungsi analitis berbeda, namun saling melengkapi dalam menjelaskan pola penyebaran, tingkat kematian, dan kesembuhan.</a:t>
            </a:r>
          </a:p>
          <a:p>
            <a:pPr algn="l">
              <a:lnSpc>
                <a:spcPts val="3136"/>
              </a:lnSpc>
            </a:pPr>
          </a:p>
          <a:p>
            <a:pPr algn="l">
              <a:lnSpc>
                <a:spcPts val="3136"/>
              </a:lnSpc>
            </a:pPr>
            <a:r>
              <a:rPr lang="en-US" sz="2240">
                <a:solidFill>
                  <a:srgbClr val="FFFFFF"/>
                </a:solidFill>
                <a:latin typeface="Raleway"/>
                <a:ea typeface="Raleway"/>
                <a:cs typeface="Raleway"/>
                <a:sym typeface="Raleway"/>
              </a:rPr>
              <a:t>Manfaat utama dashboard:</a:t>
            </a:r>
          </a:p>
          <a:p>
            <a:pPr algn="l" marL="483660" indent="-241830" lvl="1">
              <a:lnSpc>
                <a:spcPts val="3136"/>
              </a:lnSpc>
              <a:buFont typeface="Arial"/>
              <a:buChar char="•"/>
            </a:pPr>
            <a:r>
              <a:rPr lang="en-US" sz="2240">
                <a:solidFill>
                  <a:srgbClr val="FFFFFF"/>
                </a:solidFill>
                <a:latin typeface="Raleway"/>
                <a:ea typeface="Raleway"/>
                <a:cs typeface="Raleway"/>
                <a:sym typeface="Raleway"/>
              </a:rPr>
              <a:t>Memantau tren pandemi dan efektivitas penanganan dari waktu ke waktu.</a:t>
            </a:r>
          </a:p>
          <a:p>
            <a:pPr algn="l" marL="483660" indent="-241830" lvl="1">
              <a:lnSpc>
                <a:spcPts val="3136"/>
              </a:lnSpc>
              <a:buFont typeface="Arial"/>
              <a:buChar char="•"/>
            </a:pPr>
            <a:r>
              <a:rPr lang="en-US" sz="2240">
                <a:solidFill>
                  <a:srgbClr val="FFFFFF"/>
                </a:solidFill>
                <a:latin typeface="Raleway"/>
                <a:ea typeface="Raleway"/>
                <a:cs typeface="Raleway"/>
                <a:sym typeface="Raleway"/>
              </a:rPr>
              <a:t>Mengidentifikasi wilayah prioritas dengan kasus atau kematian tinggi.</a:t>
            </a:r>
          </a:p>
          <a:p>
            <a:pPr algn="l" marL="483660" indent="-241830" lvl="1">
              <a:lnSpc>
                <a:spcPts val="3136"/>
              </a:lnSpc>
              <a:buFont typeface="Arial"/>
              <a:buChar char="•"/>
            </a:pPr>
            <a:r>
              <a:rPr lang="en-US" sz="2240">
                <a:solidFill>
                  <a:srgbClr val="FFFFFF"/>
                </a:solidFill>
                <a:latin typeface="Raleway"/>
                <a:ea typeface="Raleway"/>
                <a:cs typeface="Raleway"/>
                <a:sym typeface="Raleway"/>
              </a:rPr>
              <a:t>Menduku</a:t>
            </a:r>
            <a:r>
              <a:rPr lang="en-US" sz="2240">
                <a:solidFill>
                  <a:srgbClr val="FFFFFF"/>
                </a:solidFill>
                <a:latin typeface="Raleway"/>
                <a:ea typeface="Raleway"/>
                <a:cs typeface="Raleway"/>
                <a:sym typeface="Raleway"/>
              </a:rPr>
              <a:t>ng perencanaan kebijakan dan distribusi sumber daya kesehatan.</a:t>
            </a:r>
          </a:p>
          <a:p>
            <a:pPr algn="l" marL="483660" indent="-241830" lvl="1">
              <a:lnSpc>
                <a:spcPts val="3136"/>
              </a:lnSpc>
              <a:buFont typeface="Arial"/>
              <a:buChar char="•"/>
            </a:pPr>
            <a:r>
              <a:rPr lang="en-US" sz="2240">
                <a:solidFill>
                  <a:srgbClr val="FFFFFF"/>
                </a:solidFill>
                <a:latin typeface="Raleway"/>
                <a:ea typeface="Raleway"/>
                <a:cs typeface="Raleway"/>
                <a:sym typeface="Raleway"/>
              </a:rPr>
              <a:t>Menyajikan insight visual yang mudah dipahami oleh berbagai pihak.</a:t>
            </a:r>
          </a:p>
          <a:p>
            <a:pPr algn="l" marL="483660" indent="-241830" lvl="1">
              <a:lnSpc>
                <a:spcPts val="3136"/>
              </a:lnSpc>
              <a:buFont typeface="Arial"/>
              <a:buChar char="•"/>
            </a:pPr>
            <a:r>
              <a:rPr lang="en-US" sz="2240">
                <a:solidFill>
                  <a:srgbClr val="FFFFFF"/>
                </a:solidFill>
                <a:latin typeface="Raleway"/>
                <a:ea typeface="Raleway"/>
                <a:cs typeface="Raleway"/>
                <a:sym typeface="Raleway"/>
              </a:rPr>
              <a:t>Secara ke</a:t>
            </a:r>
            <a:r>
              <a:rPr lang="en-US" sz="2240">
                <a:solidFill>
                  <a:srgbClr val="FFFFFF"/>
                </a:solidFill>
                <a:latin typeface="Raleway"/>
                <a:ea typeface="Raleway"/>
                <a:cs typeface="Raleway"/>
                <a:sym typeface="Raleway"/>
              </a:rPr>
              <a:t>seluruhan, dashboard ini berperan sebagai alat analisis dan pengambilan keputusan berbasis data, yang mendukung evaluasi kebijakan serta strategi penanggulangan pandemi di masa mendatang</a:t>
            </a:r>
          </a:p>
          <a:p>
            <a:pPr algn="l">
              <a:lnSpc>
                <a:spcPts val="3136"/>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81448" y="2384336"/>
            <a:ext cx="17104145" cy="3741532"/>
          </a:xfrm>
          <a:custGeom>
            <a:avLst/>
            <a:gdLst/>
            <a:ahLst/>
            <a:cxnLst/>
            <a:rect r="r" b="b" t="t" l="l"/>
            <a:pathLst>
              <a:path h="3741532" w="17104145">
                <a:moveTo>
                  <a:pt x="0" y="0"/>
                </a:moveTo>
                <a:lnTo>
                  <a:pt x="17104145" y="0"/>
                </a:lnTo>
                <a:lnTo>
                  <a:pt x="17104145" y="3741532"/>
                </a:lnTo>
                <a:lnTo>
                  <a:pt x="0" y="3741532"/>
                </a:lnTo>
                <a:lnTo>
                  <a:pt x="0" y="0"/>
                </a:lnTo>
                <a:close/>
              </a:path>
            </a:pathLst>
          </a:custGeom>
          <a:blipFill>
            <a:blip r:embed="rId2"/>
            <a:stretch>
              <a:fillRect l="0" t="0" r="0" b="0"/>
            </a:stretch>
          </a:blipFill>
        </p:spPr>
      </p:sp>
      <p:sp>
        <p:nvSpPr>
          <p:cNvPr name="TextBox 3" id="3"/>
          <p:cNvSpPr txBox="true"/>
          <p:nvPr/>
        </p:nvSpPr>
        <p:spPr>
          <a:xfrm rot="0">
            <a:off x="441150" y="329458"/>
            <a:ext cx="6932362"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4" id="4"/>
          <p:cNvSpPr txBox="true"/>
          <p:nvPr/>
        </p:nvSpPr>
        <p:spPr>
          <a:xfrm rot="0">
            <a:off x="2324428" y="332361"/>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VISUALIZATION</a:t>
            </a:r>
          </a:p>
        </p:txBody>
      </p:sp>
      <p:sp>
        <p:nvSpPr>
          <p:cNvPr name="TextBox 5" id="5"/>
          <p:cNvSpPr txBox="true"/>
          <p:nvPr/>
        </p:nvSpPr>
        <p:spPr>
          <a:xfrm rot="0">
            <a:off x="4762383" y="1629569"/>
            <a:ext cx="7784624" cy="448819"/>
          </a:xfrm>
          <a:prstGeom prst="rect">
            <a:avLst/>
          </a:prstGeom>
        </p:spPr>
        <p:txBody>
          <a:bodyPr anchor="t" rtlCol="false" tIns="0" lIns="0" bIns="0" rIns="0">
            <a:spAutoFit/>
          </a:bodyPr>
          <a:lstStyle/>
          <a:p>
            <a:pPr algn="ctr">
              <a:lnSpc>
                <a:spcPts val="3611"/>
              </a:lnSpc>
              <a:spcBef>
                <a:spcPct val="0"/>
              </a:spcBef>
            </a:pPr>
            <a:r>
              <a:rPr lang="en-US" b="true" sz="2579">
                <a:solidFill>
                  <a:srgbClr val="FFFFFF"/>
                </a:solidFill>
                <a:latin typeface="Montserrat Bold"/>
                <a:ea typeface="Montserrat Bold"/>
                <a:cs typeface="Montserrat Bold"/>
                <a:sym typeface="Montserrat Bold"/>
              </a:rPr>
              <a:t>1. Persebaran Jumlah kasus tiap kota di Rusia</a:t>
            </a:r>
          </a:p>
        </p:txBody>
      </p:sp>
      <p:sp>
        <p:nvSpPr>
          <p:cNvPr name="TextBox 6" id="6"/>
          <p:cNvSpPr txBox="true"/>
          <p:nvPr/>
        </p:nvSpPr>
        <p:spPr>
          <a:xfrm rot="0">
            <a:off x="1028700" y="6383043"/>
            <a:ext cx="15705267" cy="2965152"/>
          </a:xfrm>
          <a:prstGeom prst="rect">
            <a:avLst/>
          </a:prstGeom>
        </p:spPr>
        <p:txBody>
          <a:bodyPr anchor="t" rtlCol="false" tIns="0" lIns="0" bIns="0" rIns="0">
            <a:spAutoFit/>
          </a:bodyPr>
          <a:lstStyle/>
          <a:p>
            <a:pPr algn="just">
              <a:lnSpc>
                <a:spcPts val="2991"/>
              </a:lnSpc>
            </a:pPr>
            <a:r>
              <a:rPr lang="en-US" sz="2136">
                <a:solidFill>
                  <a:srgbClr val="FFFFFF"/>
                </a:solidFill>
                <a:latin typeface="Raleway"/>
                <a:ea typeface="Raleway"/>
                <a:cs typeface="Raleway"/>
                <a:sym typeface="Raleway"/>
              </a:rPr>
              <a:t>Tiga peta tematik menunjukkan pola penyebaran COVID-19 berdasarkan kategori:</a:t>
            </a:r>
          </a:p>
          <a:p>
            <a:pPr algn="just" marL="461319" indent="-230660" lvl="1">
              <a:lnSpc>
                <a:spcPts val="2991"/>
              </a:lnSpc>
              <a:buFont typeface="Arial"/>
              <a:buChar char="•"/>
            </a:pPr>
            <a:r>
              <a:rPr lang="en-US" sz="2136">
                <a:solidFill>
                  <a:srgbClr val="FFFFFF"/>
                </a:solidFill>
                <a:latin typeface="Raleway"/>
                <a:ea typeface="Raleway"/>
                <a:cs typeface="Raleway"/>
                <a:sym typeface="Raleway"/>
              </a:rPr>
              <a:t>Kuning: Kasus terkonfirmasi terkonsentrasi di Moscow City dan sekitarnya.</a:t>
            </a:r>
          </a:p>
          <a:p>
            <a:pPr algn="just" marL="461319" indent="-230660" lvl="1">
              <a:lnSpc>
                <a:spcPts val="2991"/>
              </a:lnSpc>
              <a:buFont typeface="Arial"/>
              <a:buChar char="•"/>
            </a:pPr>
            <a:r>
              <a:rPr lang="en-US" sz="2136">
                <a:solidFill>
                  <a:srgbClr val="FFFFFF"/>
                </a:solidFill>
                <a:latin typeface="Raleway"/>
                <a:ea typeface="Raleway"/>
                <a:cs typeface="Raleway"/>
                <a:sym typeface="Raleway"/>
              </a:rPr>
              <a:t>Merah: Kasus kematian juga berpusat di wilayah dengan jumlah kasus tinggi.</a:t>
            </a:r>
          </a:p>
          <a:p>
            <a:pPr algn="just" marL="461319" indent="-230660" lvl="1">
              <a:lnSpc>
                <a:spcPts val="2991"/>
              </a:lnSpc>
              <a:buFont typeface="Arial"/>
              <a:buChar char="•"/>
            </a:pPr>
            <a:r>
              <a:rPr lang="en-US" sz="2136">
                <a:solidFill>
                  <a:srgbClr val="FFFFFF"/>
                </a:solidFill>
                <a:latin typeface="Raleway"/>
                <a:ea typeface="Raleway"/>
                <a:cs typeface="Raleway"/>
                <a:sym typeface="Raleway"/>
              </a:rPr>
              <a:t>Hijau: Tingkat kesembuhan tinggi terlihat di beberapa wilayah utama.</a:t>
            </a:r>
          </a:p>
          <a:p>
            <a:pPr algn="just">
              <a:lnSpc>
                <a:spcPts val="2991"/>
              </a:lnSpc>
            </a:pPr>
          </a:p>
          <a:p>
            <a:pPr algn="just">
              <a:lnSpc>
                <a:spcPts val="2991"/>
              </a:lnSpc>
              <a:spcBef>
                <a:spcPct val="0"/>
              </a:spcBef>
            </a:pPr>
            <a:r>
              <a:rPr lang="en-US" sz="2136">
                <a:solidFill>
                  <a:srgbClr val="FFFFFF"/>
                </a:solidFill>
                <a:latin typeface="Raleway"/>
                <a:ea typeface="Raleway"/>
                <a:cs typeface="Raleway"/>
                <a:sym typeface="Raleway"/>
              </a:rPr>
              <a:t>Insight: Peta ini memperlihatkan pola geografis penyebaran dan tingkat keparahan pandemi, membantu memahami wilayah yang paling terdampak serta efektivitas penanganan di tiap daerah.</a:t>
            </a:r>
          </a:p>
          <a:p>
            <a:pPr algn="just">
              <a:lnSpc>
                <a:spcPts val="2991"/>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24534" y="2320974"/>
            <a:ext cx="8786293" cy="4836667"/>
          </a:xfrm>
          <a:custGeom>
            <a:avLst/>
            <a:gdLst/>
            <a:ahLst/>
            <a:cxnLst/>
            <a:rect r="r" b="b" t="t" l="l"/>
            <a:pathLst>
              <a:path h="4836667" w="8786293">
                <a:moveTo>
                  <a:pt x="0" y="0"/>
                </a:moveTo>
                <a:lnTo>
                  <a:pt x="8786293" y="0"/>
                </a:lnTo>
                <a:lnTo>
                  <a:pt x="8786293" y="4836667"/>
                </a:lnTo>
                <a:lnTo>
                  <a:pt x="0" y="4836667"/>
                </a:lnTo>
                <a:lnTo>
                  <a:pt x="0" y="0"/>
                </a:lnTo>
                <a:close/>
              </a:path>
            </a:pathLst>
          </a:custGeom>
          <a:blipFill>
            <a:blip r:embed="rId2"/>
            <a:stretch>
              <a:fillRect l="-618" t="-986" r="-1617" b="0"/>
            </a:stretch>
          </a:blipFill>
        </p:spPr>
      </p:sp>
      <p:sp>
        <p:nvSpPr>
          <p:cNvPr name="TextBox 3" id="3"/>
          <p:cNvSpPr txBox="true"/>
          <p:nvPr/>
        </p:nvSpPr>
        <p:spPr>
          <a:xfrm rot="0">
            <a:off x="441150" y="329458"/>
            <a:ext cx="6932362"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4" id="4"/>
          <p:cNvSpPr txBox="true"/>
          <p:nvPr/>
        </p:nvSpPr>
        <p:spPr>
          <a:xfrm rot="0">
            <a:off x="2324428" y="332361"/>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VISUALIZATION</a:t>
            </a:r>
          </a:p>
        </p:txBody>
      </p:sp>
      <p:sp>
        <p:nvSpPr>
          <p:cNvPr name="TextBox 5" id="5"/>
          <p:cNvSpPr txBox="true"/>
          <p:nvPr/>
        </p:nvSpPr>
        <p:spPr>
          <a:xfrm rot="0">
            <a:off x="2929819" y="1634030"/>
            <a:ext cx="11494770" cy="448819"/>
          </a:xfrm>
          <a:prstGeom prst="rect">
            <a:avLst/>
          </a:prstGeom>
        </p:spPr>
        <p:txBody>
          <a:bodyPr anchor="t" rtlCol="false" tIns="0" lIns="0" bIns="0" rIns="0">
            <a:spAutoFit/>
          </a:bodyPr>
          <a:lstStyle/>
          <a:p>
            <a:pPr algn="ctr">
              <a:lnSpc>
                <a:spcPts val="3611"/>
              </a:lnSpc>
              <a:spcBef>
                <a:spcPct val="0"/>
              </a:spcBef>
            </a:pPr>
            <a:r>
              <a:rPr lang="en-US" b="true" sz="2579">
                <a:solidFill>
                  <a:srgbClr val="FFFFFF"/>
                </a:solidFill>
                <a:latin typeface="Montserrat Bold"/>
                <a:ea typeface="Montserrat Bold"/>
                <a:cs typeface="Montserrat Bold"/>
                <a:sym typeface="Montserrat Bold"/>
              </a:rPr>
              <a:t>2. Tren Kasus Terkonfirmasi dari Waktu ke Waktu Tiap Kota Dirusia</a:t>
            </a:r>
          </a:p>
        </p:txBody>
      </p:sp>
      <p:sp>
        <p:nvSpPr>
          <p:cNvPr name="TextBox 6" id="6"/>
          <p:cNvSpPr txBox="true"/>
          <p:nvPr/>
        </p:nvSpPr>
        <p:spPr>
          <a:xfrm rot="0">
            <a:off x="9560980" y="2254299"/>
            <a:ext cx="7251961" cy="6929677"/>
          </a:xfrm>
          <a:prstGeom prst="rect">
            <a:avLst/>
          </a:prstGeom>
        </p:spPr>
        <p:txBody>
          <a:bodyPr anchor="t" rtlCol="false" tIns="0" lIns="0" bIns="0" rIns="0">
            <a:spAutoFit/>
          </a:bodyPr>
          <a:lstStyle/>
          <a:p>
            <a:pPr algn="l" marL="605185" indent="-302592" lvl="1">
              <a:lnSpc>
                <a:spcPts val="3924"/>
              </a:lnSpc>
              <a:buFont typeface="Arial"/>
              <a:buChar char="•"/>
            </a:pPr>
            <a:r>
              <a:rPr lang="en-US" sz="2803">
                <a:solidFill>
                  <a:srgbClr val="FFFFFF"/>
                </a:solidFill>
                <a:latin typeface="Raleway"/>
                <a:ea typeface="Raleway"/>
                <a:cs typeface="Raleway"/>
                <a:sym typeface="Raleway"/>
              </a:rPr>
              <a:t>Menampilkan perkembangan jumlah kasus terkonfirmasi per hari di seluruh Rusia.</a:t>
            </a:r>
          </a:p>
          <a:p>
            <a:pPr algn="l" marL="605185" indent="-302592" lvl="1">
              <a:lnSpc>
                <a:spcPts val="3924"/>
              </a:lnSpc>
              <a:buFont typeface="Arial"/>
              <a:buChar char="•"/>
            </a:pPr>
            <a:r>
              <a:rPr lang="en-US" sz="2803">
                <a:solidFill>
                  <a:srgbClr val="FFFFFF"/>
                </a:solidFill>
                <a:latin typeface="Raleway"/>
                <a:ea typeface="Raleway"/>
                <a:cs typeface="Raleway"/>
                <a:sym typeface="Raleway"/>
              </a:rPr>
              <a:t>Moscow (city) menunjukkan lonjakan tertinggi dan menjadi pusat utama penyebaran.</a:t>
            </a:r>
          </a:p>
          <a:p>
            <a:pPr algn="l" marL="605185" indent="-302592" lvl="1">
              <a:lnSpc>
                <a:spcPts val="3924"/>
              </a:lnSpc>
              <a:buFont typeface="Arial"/>
              <a:buChar char="•"/>
            </a:pPr>
            <a:r>
              <a:rPr lang="en-US" sz="2803">
                <a:solidFill>
                  <a:srgbClr val="FFFFFF"/>
                </a:solidFill>
                <a:latin typeface="Raleway"/>
                <a:ea typeface="Raleway"/>
                <a:cs typeface="Raleway"/>
                <a:sym typeface="Raleway"/>
              </a:rPr>
              <a:t>Puncak kasus terjadi pada awal Mei 2020, kemudian menurun bertahap hingga Juni.</a:t>
            </a:r>
          </a:p>
          <a:p>
            <a:pPr algn="l" marL="605185" indent="-302592" lvl="1">
              <a:lnSpc>
                <a:spcPts val="3924"/>
              </a:lnSpc>
              <a:spcBef>
                <a:spcPct val="0"/>
              </a:spcBef>
              <a:buFont typeface="Arial"/>
              <a:buChar char="•"/>
            </a:pPr>
            <a:r>
              <a:rPr lang="en-US" sz="2803">
                <a:solidFill>
                  <a:srgbClr val="FFFFFF"/>
                </a:solidFill>
                <a:latin typeface="Raleway"/>
                <a:ea typeface="Raleway"/>
                <a:cs typeface="Raleway"/>
                <a:sym typeface="Raleway"/>
              </a:rPr>
              <a:t>Tren ini membantu mengidentifikasi periode kritis penyebaran serta efektivitas kebijakan penanganan pandemi di tahap awal.</a:t>
            </a:r>
          </a:p>
          <a:p>
            <a:pPr algn="l">
              <a:lnSpc>
                <a:spcPts val="3924"/>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491198"/>
            <a:ext cx="6842881" cy="5202465"/>
          </a:xfrm>
          <a:custGeom>
            <a:avLst/>
            <a:gdLst/>
            <a:ahLst/>
            <a:cxnLst/>
            <a:rect r="r" b="b" t="t" l="l"/>
            <a:pathLst>
              <a:path h="5202465" w="6842881">
                <a:moveTo>
                  <a:pt x="0" y="0"/>
                </a:moveTo>
                <a:lnTo>
                  <a:pt x="6842881" y="0"/>
                </a:lnTo>
                <a:lnTo>
                  <a:pt x="6842881" y="5202464"/>
                </a:lnTo>
                <a:lnTo>
                  <a:pt x="0" y="5202464"/>
                </a:lnTo>
                <a:lnTo>
                  <a:pt x="0" y="0"/>
                </a:lnTo>
                <a:close/>
              </a:path>
            </a:pathLst>
          </a:custGeom>
          <a:blipFill>
            <a:blip r:embed="rId2"/>
            <a:stretch>
              <a:fillRect l="0" t="0" r="0" b="0"/>
            </a:stretch>
          </a:blipFill>
        </p:spPr>
      </p:sp>
      <p:sp>
        <p:nvSpPr>
          <p:cNvPr name="TextBox 3" id="3"/>
          <p:cNvSpPr txBox="true"/>
          <p:nvPr/>
        </p:nvSpPr>
        <p:spPr>
          <a:xfrm rot="0">
            <a:off x="441150" y="329458"/>
            <a:ext cx="6932362"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4" id="4"/>
          <p:cNvSpPr txBox="true"/>
          <p:nvPr/>
        </p:nvSpPr>
        <p:spPr>
          <a:xfrm rot="0">
            <a:off x="2324428" y="332361"/>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VISUALIZATION</a:t>
            </a:r>
          </a:p>
        </p:txBody>
      </p:sp>
      <p:sp>
        <p:nvSpPr>
          <p:cNvPr name="TextBox 5" id="5"/>
          <p:cNvSpPr txBox="true"/>
          <p:nvPr/>
        </p:nvSpPr>
        <p:spPr>
          <a:xfrm rot="0">
            <a:off x="3497009" y="1585179"/>
            <a:ext cx="11762333" cy="906019"/>
          </a:xfrm>
          <a:prstGeom prst="rect">
            <a:avLst/>
          </a:prstGeom>
        </p:spPr>
        <p:txBody>
          <a:bodyPr anchor="t" rtlCol="false" tIns="0" lIns="0" bIns="0" rIns="0">
            <a:spAutoFit/>
          </a:bodyPr>
          <a:lstStyle/>
          <a:p>
            <a:pPr algn="ctr">
              <a:lnSpc>
                <a:spcPts val="3611"/>
              </a:lnSpc>
            </a:pPr>
            <a:r>
              <a:rPr lang="en-US" sz="2579" b="true">
                <a:solidFill>
                  <a:srgbClr val="FFFFFF"/>
                </a:solidFill>
                <a:latin typeface="Montserrat Bold"/>
                <a:ea typeface="Montserrat Bold"/>
                <a:cs typeface="Montserrat Bold"/>
                <a:sym typeface="Montserrat Bold"/>
              </a:rPr>
              <a:t>3. Perbandingan Kasus COVID-19: Confirmed vs Recovered vs Deaths</a:t>
            </a:r>
          </a:p>
          <a:p>
            <a:pPr algn="ctr">
              <a:lnSpc>
                <a:spcPts val="3611"/>
              </a:lnSpc>
              <a:spcBef>
                <a:spcPct val="0"/>
              </a:spcBef>
            </a:pPr>
            <a:r>
              <a:rPr lang="en-US" b="true" sz="2579">
                <a:solidFill>
                  <a:srgbClr val="FFFFFF"/>
                </a:solidFill>
                <a:latin typeface="Montserrat Bold"/>
                <a:ea typeface="Montserrat Bold"/>
                <a:cs typeface="Montserrat Bold"/>
                <a:sym typeface="Montserrat Bold"/>
              </a:rPr>
              <a:t> </a:t>
            </a:r>
          </a:p>
        </p:txBody>
      </p:sp>
      <p:sp>
        <p:nvSpPr>
          <p:cNvPr name="TextBox 6" id="6"/>
          <p:cNvSpPr txBox="true"/>
          <p:nvPr/>
        </p:nvSpPr>
        <p:spPr>
          <a:xfrm rot="0">
            <a:off x="8066268" y="2434048"/>
            <a:ext cx="7436379" cy="6524239"/>
          </a:xfrm>
          <a:prstGeom prst="rect">
            <a:avLst/>
          </a:prstGeom>
        </p:spPr>
        <p:txBody>
          <a:bodyPr anchor="t" rtlCol="false" tIns="0" lIns="0" bIns="0" rIns="0">
            <a:spAutoFit/>
          </a:bodyPr>
          <a:lstStyle/>
          <a:p>
            <a:pPr algn="l" marL="570018" indent="-285009" lvl="1">
              <a:lnSpc>
                <a:spcPts val="3696"/>
              </a:lnSpc>
              <a:buFont typeface="Arial"/>
              <a:buChar char="•"/>
            </a:pPr>
            <a:r>
              <a:rPr lang="en-US" sz="2640">
                <a:solidFill>
                  <a:srgbClr val="FFFFFF"/>
                </a:solidFill>
                <a:latin typeface="Raleway"/>
                <a:ea typeface="Raleway"/>
                <a:cs typeface="Raleway"/>
                <a:sym typeface="Raleway"/>
              </a:rPr>
              <a:t>Diagram cincin menampilkan perbandingan tiga kategori utama:</a:t>
            </a:r>
          </a:p>
          <a:p>
            <a:pPr algn="l" marL="570018" indent="-285009" lvl="1">
              <a:lnSpc>
                <a:spcPts val="3696"/>
              </a:lnSpc>
              <a:buFont typeface="Arial"/>
              <a:buChar char="•"/>
            </a:pPr>
            <a:r>
              <a:rPr lang="en-US" sz="2640">
                <a:solidFill>
                  <a:srgbClr val="FFFFFF"/>
                </a:solidFill>
                <a:latin typeface="Raleway"/>
                <a:ea typeface="Raleway"/>
                <a:cs typeface="Raleway"/>
                <a:sym typeface="Raleway"/>
              </a:rPr>
              <a:t>144 juta kasus terkonfirmasi</a:t>
            </a:r>
          </a:p>
          <a:p>
            <a:pPr algn="l" marL="570018" indent="-285009" lvl="1">
              <a:lnSpc>
                <a:spcPts val="3696"/>
              </a:lnSpc>
              <a:buFont typeface="Arial"/>
              <a:buChar char="•"/>
            </a:pPr>
            <a:r>
              <a:rPr lang="en-US" sz="2640">
                <a:solidFill>
                  <a:srgbClr val="FFFFFF"/>
                </a:solidFill>
                <a:latin typeface="Raleway"/>
                <a:ea typeface="Raleway"/>
                <a:cs typeface="Raleway"/>
                <a:sym typeface="Raleway"/>
              </a:rPr>
              <a:t>47 juta pasien sembuh</a:t>
            </a:r>
          </a:p>
          <a:p>
            <a:pPr algn="l" marL="570018" indent="-285009" lvl="1">
              <a:lnSpc>
                <a:spcPts val="3696"/>
              </a:lnSpc>
              <a:buFont typeface="Arial"/>
              <a:buChar char="•"/>
            </a:pPr>
            <a:r>
              <a:rPr lang="en-US" sz="2640">
                <a:solidFill>
                  <a:srgbClr val="FFFFFF"/>
                </a:solidFill>
                <a:latin typeface="Raleway"/>
                <a:ea typeface="Raleway"/>
                <a:cs typeface="Raleway"/>
                <a:sym typeface="Raleway"/>
              </a:rPr>
              <a:t>1,5 juta kematian</a:t>
            </a:r>
          </a:p>
          <a:p>
            <a:pPr algn="l" marL="570018" indent="-285009" lvl="1">
              <a:lnSpc>
                <a:spcPts val="3696"/>
              </a:lnSpc>
              <a:buFont typeface="Arial"/>
              <a:buChar char="•"/>
            </a:pPr>
            <a:r>
              <a:rPr lang="en-US" sz="2640">
                <a:solidFill>
                  <a:srgbClr val="FFFFFF"/>
                </a:solidFill>
                <a:latin typeface="Raleway"/>
                <a:ea typeface="Raleway"/>
                <a:cs typeface="Raleway"/>
                <a:sym typeface="Raleway"/>
              </a:rPr>
              <a:t>Terlihat tingkat kesembuhan tinggi dan angka kematian relatif rendah dibanding total kasus.</a:t>
            </a:r>
          </a:p>
          <a:p>
            <a:pPr algn="l" marL="570018" indent="-285009" lvl="1">
              <a:lnSpc>
                <a:spcPts val="3696"/>
              </a:lnSpc>
              <a:spcBef>
                <a:spcPct val="0"/>
              </a:spcBef>
              <a:buFont typeface="Arial"/>
              <a:buChar char="•"/>
            </a:pPr>
            <a:r>
              <a:rPr lang="en-US" sz="2640">
                <a:solidFill>
                  <a:srgbClr val="FFFFFF"/>
                </a:solidFill>
                <a:latin typeface="Raleway"/>
                <a:ea typeface="Raleway"/>
                <a:cs typeface="Raleway"/>
                <a:sym typeface="Raleway"/>
              </a:rPr>
              <a:t>Visualisasi ini menggambarkan keseimbangan antara kasus aktif, sembuh, dan meninggal, serta membantu menilai recovery rate dan fatality rate sebagai indikator efektivitas penanganan pandemi.</a:t>
            </a:r>
          </a:p>
          <a:p>
            <a:pPr algn="l">
              <a:lnSpc>
                <a:spcPts val="3696"/>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28152" y="2218276"/>
            <a:ext cx="8505374" cy="3989700"/>
          </a:xfrm>
          <a:custGeom>
            <a:avLst/>
            <a:gdLst/>
            <a:ahLst/>
            <a:cxnLst/>
            <a:rect r="r" b="b" t="t" l="l"/>
            <a:pathLst>
              <a:path h="3989700" w="8505374">
                <a:moveTo>
                  <a:pt x="0" y="0"/>
                </a:moveTo>
                <a:lnTo>
                  <a:pt x="8505374" y="0"/>
                </a:lnTo>
                <a:lnTo>
                  <a:pt x="8505374" y="3989700"/>
                </a:lnTo>
                <a:lnTo>
                  <a:pt x="0" y="3989700"/>
                </a:lnTo>
                <a:lnTo>
                  <a:pt x="0" y="0"/>
                </a:lnTo>
                <a:close/>
              </a:path>
            </a:pathLst>
          </a:custGeom>
          <a:blipFill>
            <a:blip r:embed="rId2"/>
            <a:stretch>
              <a:fillRect l="0" t="0" r="0" b="0"/>
            </a:stretch>
          </a:blipFill>
        </p:spPr>
      </p:sp>
      <p:sp>
        <p:nvSpPr>
          <p:cNvPr name="TextBox 3" id="3"/>
          <p:cNvSpPr txBox="true"/>
          <p:nvPr/>
        </p:nvSpPr>
        <p:spPr>
          <a:xfrm rot="0">
            <a:off x="441150" y="329458"/>
            <a:ext cx="6932362"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4" id="4"/>
          <p:cNvSpPr txBox="true"/>
          <p:nvPr/>
        </p:nvSpPr>
        <p:spPr>
          <a:xfrm rot="0">
            <a:off x="2324428" y="332361"/>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VISUALIZATION</a:t>
            </a:r>
          </a:p>
        </p:txBody>
      </p:sp>
      <p:sp>
        <p:nvSpPr>
          <p:cNvPr name="TextBox 5" id="5"/>
          <p:cNvSpPr txBox="true"/>
          <p:nvPr/>
        </p:nvSpPr>
        <p:spPr>
          <a:xfrm rot="0">
            <a:off x="6658868" y="1585179"/>
            <a:ext cx="5438616" cy="906019"/>
          </a:xfrm>
          <a:prstGeom prst="rect">
            <a:avLst/>
          </a:prstGeom>
        </p:spPr>
        <p:txBody>
          <a:bodyPr anchor="t" rtlCol="false" tIns="0" lIns="0" bIns="0" rIns="0">
            <a:spAutoFit/>
          </a:bodyPr>
          <a:lstStyle/>
          <a:p>
            <a:pPr algn="ctr">
              <a:lnSpc>
                <a:spcPts val="3611"/>
              </a:lnSpc>
            </a:pPr>
            <a:r>
              <a:rPr lang="en-US" sz="2579" b="true">
                <a:solidFill>
                  <a:srgbClr val="FFFFFF"/>
                </a:solidFill>
                <a:latin typeface="Montserrat Bold"/>
                <a:ea typeface="Montserrat Bold"/>
                <a:cs typeface="Montserrat Bold"/>
                <a:sym typeface="Montserrat Bold"/>
              </a:rPr>
              <a:t>4. Tren Kasus COVID-19 di Rusia</a:t>
            </a:r>
          </a:p>
          <a:p>
            <a:pPr algn="ctr">
              <a:lnSpc>
                <a:spcPts val="3611"/>
              </a:lnSpc>
              <a:spcBef>
                <a:spcPct val="0"/>
              </a:spcBef>
            </a:pPr>
          </a:p>
        </p:txBody>
      </p:sp>
      <p:sp>
        <p:nvSpPr>
          <p:cNvPr name="TextBox 6" id="6"/>
          <p:cNvSpPr txBox="true"/>
          <p:nvPr/>
        </p:nvSpPr>
        <p:spPr>
          <a:xfrm rot="0">
            <a:off x="9933526" y="2151601"/>
            <a:ext cx="6621925" cy="8222301"/>
          </a:xfrm>
          <a:prstGeom prst="rect">
            <a:avLst/>
          </a:prstGeom>
        </p:spPr>
        <p:txBody>
          <a:bodyPr anchor="t" rtlCol="false" tIns="0" lIns="0" bIns="0" rIns="0">
            <a:spAutoFit/>
          </a:bodyPr>
          <a:lstStyle/>
          <a:p>
            <a:pPr algn="l" marL="628782" indent="-314391" lvl="1">
              <a:lnSpc>
                <a:spcPts val="4077"/>
              </a:lnSpc>
              <a:buFont typeface="Arial"/>
              <a:buChar char="•"/>
            </a:pPr>
            <a:r>
              <a:rPr lang="en-US" sz="2912">
                <a:solidFill>
                  <a:srgbClr val="FFFFFF"/>
                </a:solidFill>
                <a:latin typeface="Raleway"/>
                <a:ea typeface="Raleway"/>
                <a:cs typeface="Raleway"/>
                <a:sym typeface="Raleway"/>
              </a:rPr>
              <a:t>Menunjukkan perkembangan kasus terkonfirmasi, sembuh, dan meninggal dari waktu ke waktu.</a:t>
            </a:r>
          </a:p>
          <a:p>
            <a:pPr algn="l" marL="628782" indent="-314391" lvl="1">
              <a:lnSpc>
                <a:spcPts val="4077"/>
              </a:lnSpc>
              <a:buFont typeface="Arial"/>
              <a:buChar char="•"/>
            </a:pPr>
            <a:r>
              <a:rPr lang="en-US" sz="2912">
                <a:solidFill>
                  <a:srgbClr val="FFFFFF"/>
                </a:solidFill>
                <a:latin typeface="Raleway"/>
                <a:ea typeface="Raleway"/>
                <a:cs typeface="Raleway"/>
                <a:sym typeface="Raleway"/>
              </a:rPr>
              <a:t>Lonjakan signifikan terjadi pada April–Mei 2020, diikuti peningkatan cepat jumlah pasien sembuh.</a:t>
            </a:r>
          </a:p>
          <a:p>
            <a:pPr algn="l" marL="628782" indent="-314391" lvl="1">
              <a:lnSpc>
                <a:spcPts val="4077"/>
              </a:lnSpc>
              <a:buFont typeface="Arial"/>
              <a:buChar char="•"/>
            </a:pPr>
            <a:r>
              <a:rPr lang="en-US" sz="2912">
                <a:solidFill>
                  <a:srgbClr val="FFFFFF"/>
                </a:solidFill>
                <a:latin typeface="Raleway"/>
                <a:ea typeface="Raleway"/>
                <a:cs typeface="Raleway"/>
                <a:sym typeface="Raleway"/>
              </a:rPr>
              <a:t>Grafik kematian relatif landai, menandakan sebagian besar kasus dapat ditangani.</a:t>
            </a:r>
          </a:p>
          <a:p>
            <a:pPr algn="l" marL="628782" indent="-314391" lvl="1">
              <a:lnSpc>
                <a:spcPts val="4077"/>
              </a:lnSpc>
              <a:spcBef>
                <a:spcPct val="0"/>
              </a:spcBef>
              <a:buFont typeface="Arial"/>
              <a:buChar char="•"/>
            </a:pPr>
            <a:r>
              <a:rPr lang="en-US" sz="2912">
                <a:solidFill>
                  <a:srgbClr val="FFFFFF"/>
                </a:solidFill>
                <a:latin typeface="Raleway"/>
                <a:ea typeface="Raleway"/>
                <a:cs typeface="Raleway"/>
                <a:sym typeface="Raleway"/>
              </a:rPr>
              <a:t>Visualisasi ini membantu melihat dinamika pandemi secara kronologis dan mendukung analisis pola peningkatan–penurunan kasus sesuai tujuan utama proyek.</a:t>
            </a:r>
          </a:p>
          <a:p>
            <a:pPr algn="l">
              <a:lnSpc>
                <a:spcPts val="4077"/>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65767" y="2634412"/>
            <a:ext cx="16469837" cy="3499840"/>
          </a:xfrm>
          <a:custGeom>
            <a:avLst/>
            <a:gdLst/>
            <a:ahLst/>
            <a:cxnLst/>
            <a:rect r="r" b="b" t="t" l="l"/>
            <a:pathLst>
              <a:path h="3499840" w="16469837">
                <a:moveTo>
                  <a:pt x="0" y="0"/>
                </a:moveTo>
                <a:lnTo>
                  <a:pt x="16469837" y="0"/>
                </a:lnTo>
                <a:lnTo>
                  <a:pt x="16469837" y="3499840"/>
                </a:lnTo>
                <a:lnTo>
                  <a:pt x="0" y="3499840"/>
                </a:lnTo>
                <a:lnTo>
                  <a:pt x="0" y="0"/>
                </a:lnTo>
                <a:close/>
              </a:path>
            </a:pathLst>
          </a:custGeom>
          <a:blipFill>
            <a:blip r:embed="rId2"/>
            <a:stretch>
              <a:fillRect l="0" t="0" r="0" b="0"/>
            </a:stretch>
          </a:blipFill>
        </p:spPr>
      </p:sp>
      <p:sp>
        <p:nvSpPr>
          <p:cNvPr name="TextBox 3" id="3"/>
          <p:cNvSpPr txBox="true"/>
          <p:nvPr/>
        </p:nvSpPr>
        <p:spPr>
          <a:xfrm rot="0">
            <a:off x="470139" y="330721"/>
            <a:ext cx="6932362"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4" id="4"/>
          <p:cNvSpPr txBox="true"/>
          <p:nvPr/>
        </p:nvSpPr>
        <p:spPr>
          <a:xfrm rot="0">
            <a:off x="2353416" y="333624"/>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VISUALIZATION</a:t>
            </a:r>
          </a:p>
        </p:txBody>
      </p:sp>
      <p:sp>
        <p:nvSpPr>
          <p:cNvPr name="TextBox 5" id="5"/>
          <p:cNvSpPr txBox="true"/>
          <p:nvPr/>
        </p:nvSpPr>
        <p:spPr>
          <a:xfrm rot="0">
            <a:off x="2851132" y="1646496"/>
            <a:ext cx="13099107" cy="448819"/>
          </a:xfrm>
          <a:prstGeom prst="rect">
            <a:avLst/>
          </a:prstGeom>
        </p:spPr>
        <p:txBody>
          <a:bodyPr anchor="t" rtlCol="false" tIns="0" lIns="0" bIns="0" rIns="0">
            <a:spAutoFit/>
          </a:bodyPr>
          <a:lstStyle/>
          <a:p>
            <a:pPr algn="ctr">
              <a:lnSpc>
                <a:spcPts val="3611"/>
              </a:lnSpc>
              <a:spcBef>
                <a:spcPct val="0"/>
              </a:spcBef>
            </a:pPr>
            <a:r>
              <a:rPr lang="en-US" b="true" sz="2579">
                <a:solidFill>
                  <a:srgbClr val="FFFFFF"/>
                </a:solidFill>
                <a:latin typeface="Montserrat Bold"/>
                <a:ea typeface="Montserrat Bold"/>
                <a:cs typeface="Montserrat Bold"/>
                <a:sym typeface="Montserrat Bold"/>
              </a:rPr>
              <a:t>5. Kota Dengan Jumlah Kasus Confirmed vs Recovered vs Deaths Terbanyak</a:t>
            </a:r>
          </a:p>
        </p:txBody>
      </p:sp>
      <p:sp>
        <p:nvSpPr>
          <p:cNvPr name="TextBox 6" id="6"/>
          <p:cNvSpPr txBox="true"/>
          <p:nvPr/>
        </p:nvSpPr>
        <p:spPr>
          <a:xfrm rot="0">
            <a:off x="1053513" y="6334277"/>
            <a:ext cx="16180973" cy="3505449"/>
          </a:xfrm>
          <a:prstGeom prst="rect">
            <a:avLst/>
          </a:prstGeom>
        </p:spPr>
        <p:txBody>
          <a:bodyPr anchor="t" rtlCol="false" tIns="0" lIns="0" bIns="0" rIns="0">
            <a:spAutoFit/>
          </a:bodyPr>
          <a:lstStyle/>
          <a:p>
            <a:pPr algn="l" marL="483660" indent="-241830" lvl="1">
              <a:lnSpc>
                <a:spcPts val="3136"/>
              </a:lnSpc>
              <a:buFont typeface="Arial"/>
              <a:buChar char="•"/>
            </a:pPr>
            <a:r>
              <a:rPr lang="en-US" sz="2240">
                <a:solidFill>
                  <a:srgbClr val="FFFFFF"/>
                </a:solidFill>
                <a:latin typeface="Raleway"/>
                <a:ea typeface="Raleway"/>
                <a:cs typeface="Raleway"/>
                <a:sym typeface="Raleway"/>
              </a:rPr>
              <a:t>Grafik batang horizontal menampilkan perbandingan kasus terkonfirmasi (kuning), sembuh (hijau), dan meninggal (merah) di lima wilayah dengan kasus terbanyak.</a:t>
            </a:r>
          </a:p>
          <a:p>
            <a:pPr algn="l" marL="483660" indent="-241830" lvl="1">
              <a:lnSpc>
                <a:spcPts val="3136"/>
              </a:lnSpc>
              <a:buFont typeface="Arial"/>
              <a:buChar char="•"/>
            </a:pPr>
            <a:r>
              <a:rPr lang="en-US" sz="2240">
                <a:solidFill>
                  <a:srgbClr val="FFFFFF"/>
                </a:solidFill>
                <a:latin typeface="Raleway"/>
                <a:ea typeface="Raleway"/>
                <a:cs typeface="Raleway"/>
                <a:sym typeface="Raleway"/>
              </a:rPr>
              <a:t>Moscow (city) mendominasi seluruh kategori, menunjukkan peran sebagai pusat utama penyebaran sekaligus penanganan pandemi.</a:t>
            </a:r>
          </a:p>
          <a:p>
            <a:pPr algn="l" marL="483660" indent="-241830" lvl="1">
              <a:lnSpc>
                <a:spcPts val="3136"/>
              </a:lnSpc>
              <a:buFont typeface="Arial"/>
              <a:buChar char="•"/>
            </a:pPr>
            <a:r>
              <a:rPr lang="en-US" sz="2240">
                <a:solidFill>
                  <a:srgbClr val="FFFFFF"/>
                </a:solidFill>
                <a:latin typeface="Raleway"/>
                <a:ea typeface="Raleway"/>
                <a:cs typeface="Raleway"/>
                <a:sym typeface="Raleway"/>
              </a:rPr>
              <a:t>Moscow Oblast dan Saint Petersburg menyusul dengan jumlah kasus dan kesembuhan tinggi.</a:t>
            </a:r>
          </a:p>
          <a:p>
            <a:pPr algn="l" marL="483660" indent="-241830" lvl="1">
              <a:lnSpc>
                <a:spcPts val="3136"/>
              </a:lnSpc>
              <a:buFont typeface="Arial"/>
              <a:buChar char="•"/>
            </a:pPr>
            <a:r>
              <a:rPr lang="en-US" sz="2240">
                <a:solidFill>
                  <a:srgbClr val="FFFFFF"/>
                </a:solidFill>
                <a:latin typeface="Raleway"/>
                <a:ea typeface="Raleway"/>
                <a:cs typeface="Raleway"/>
                <a:sym typeface="Raleway"/>
              </a:rPr>
              <a:t>Pola ini menunjukkan bahwa wilayah dengan populasi besar memiliki angka kasus dan kesembuhan tertinggi.</a:t>
            </a:r>
          </a:p>
          <a:p>
            <a:pPr algn="l" marL="483660" indent="-241830" lvl="1">
              <a:lnSpc>
                <a:spcPts val="3136"/>
              </a:lnSpc>
              <a:buFont typeface="Arial"/>
              <a:buChar char="•"/>
            </a:pPr>
            <a:r>
              <a:rPr lang="en-US" sz="2240">
                <a:solidFill>
                  <a:srgbClr val="FFFFFF"/>
                </a:solidFill>
                <a:latin typeface="Raleway"/>
                <a:ea typeface="Raleway"/>
                <a:cs typeface="Raleway"/>
                <a:sym typeface="Raleway"/>
              </a:rPr>
              <a:t>Visualisasi ini mendukung tujuan analisis untuk mengidentifikasi wilayah dengan kasus tertinggi dan menilai hubungan antara tingkat kesembuhan dan kematian, sekaligus menyoroti kesenjangan fasilitas kesehatan antarwilayah.</a:t>
            </a:r>
          </a:p>
          <a:p>
            <a:pPr algn="l">
              <a:lnSpc>
                <a:spcPts val="3136"/>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355227" y="-514350"/>
            <a:ext cx="5904073" cy="11980352"/>
            <a:chOff x="0" y="0"/>
            <a:chExt cx="1554982" cy="3155319"/>
          </a:xfrm>
        </p:grpSpPr>
        <p:sp>
          <p:nvSpPr>
            <p:cNvPr name="Freeform 3" id="3"/>
            <p:cNvSpPr/>
            <p:nvPr/>
          </p:nvSpPr>
          <p:spPr>
            <a:xfrm flipH="false" flipV="false" rot="0">
              <a:off x="0" y="0"/>
              <a:ext cx="1554982" cy="3155319"/>
            </a:xfrm>
            <a:custGeom>
              <a:avLst/>
              <a:gdLst/>
              <a:ahLst/>
              <a:cxnLst/>
              <a:rect r="r" b="b" t="t" l="l"/>
              <a:pathLst>
                <a:path h="3155319" w="1554982">
                  <a:moveTo>
                    <a:pt x="0" y="0"/>
                  </a:moveTo>
                  <a:lnTo>
                    <a:pt x="1554982" y="0"/>
                  </a:lnTo>
                  <a:lnTo>
                    <a:pt x="1554982" y="3155319"/>
                  </a:lnTo>
                  <a:lnTo>
                    <a:pt x="0" y="3155319"/>
                  </a:lnTo>
                  <a:close/>
                </a:path>
              </a:pathLst>
            </a:custGeom>
            <a:gradFill rotWithShape="true">
              <a:gsLst>
                <a:gs pos="0">
                  <a:srgbClr val="FFF5E9">
                    <a:alpha val="100000"/>
                  </a:srgbClr>
                </a:gs>
                <a:gs pos="50000">
                  <a:srgbClr val="E7E8E4">
                    <a:alpha val="100000"/>
                  </a:srgbClr>
                </a:gs>
                <a:gs pos="100000">
                  <a:srgbClr val="E7E8E4">
                    <a:alpha val="0"/>
                  </a:srgbClr>
                </a:gs>
              </a:gsLst>
              <a:lin ang="5400000"/>
            </a:gradFill>
          </p:spPr>
        </p:sp>
        <p:sp>
          <p:nvSpPr>
            <p:cNvPr name="TextBox 4" id="4"/>
            <p:cNvSpPr txBox="true"/>
            <p:nvPr/>
          </p:nvSpPr>
          <p:spPr>
            <a:xfrm>
              <a:off x="0" y="-38100"/>
              <a:ext cx="1554982" cy="3193419"/>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7498549">
            <a:off x="14571659" y="4508829"/>
            <a:ext cx="3413934" cy="34139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11737009" y="1729566"/>
            <a:ext cx="3413934" cy="34139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11737009" y="2460621"/>
            <a:ext cx="4756561" cy="6475516"/>
          </a:xfrm>
          <a:custGeom>
            <a:avLst/>
            <a:gdLst/>
            <a:ahLst/>
            <a:cxnLst/>
            <a:rect r="r" b="b" t="t" l="l"/>
            <a:pathLst>
              <a:path h="6475516" w="4756561">
                <a:moveTo>
                  <a:pt x="0" y="0"/>
                </a:moveTo>
                <a:lnTo>
                  <a:pt x="4756560" y="0"/>
                </a:lnTo>
                <a:lnTo>
                  <a:pt x="4756560" y="6475515"/>
                </a:lnTo>
                <a:lnTo>
                  <a:pt x="0" y="647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560380" y="1237863"/>
            <a:ext cx="6912873"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Rekomendasi Bisnis</a:t>
            </a:r>
          </a:p>
        </p:txBody>
      </p:sp>
      <p:sp>
        <p:nvSpPr>
          <p:cNvPr name="TextBox 13" id="13"/>
          <p:cNvSpPr txBox="true"/>
          <p:nvPr/>
        </p:nvSpPr>
        <p:spPr>
          <a:xfrm rot="0">
            <a:off x="161143" y="2626464"/>
            <a:ext cx="10808560" cy="6311538"/>
          </a:xfrm>
          <a:prstGeom prst="rect">
            <a:avLst/>
          </a:prstGeom>
        </p:spPr>
        <p:txBody>
          <a:bodyPr anchor="t" rtlCol="false" tIns="0" lIns="0" bIns="0" rIns="0">
            <a:spAutoFit/>
          </a:bodyPr>
          <a:lstStyle/>
          <a:p>
            <a:pPr algn="l" marL="596805" indent="-298403" lvl="1">
              <a:lnSpc>
                <a:spcPts val="3869"/>
              </a:lnSpc>
              <a:buFont typeface="Arial"/>
              <a:buChar char="•"/>
            </a:pPr>
            <a:r>
              <a:rPr lang="en-US" sz="2764">
                <a:solidFill>
                  <a:srgbClr val="FFFFFF"/>
                </a:solidFill>
                <a:latin typeface="Raleway"/>
                <a:ea typeface="Raleway"/>
                <a:cs typeface="Raleway"/>
                <a:sym typeface="Raleway"/>
              </a:rPr>
              <a:t>Fokus sumber daya kesehatan di wilayah berkasus tinggi seperti Moscow City; perkuat rumah sakit dan fasilitas karantina.</a:t>
            </a:r>
          </a:p>
          <a:p>
            <a:pPr algn="l" marL="596805" indent="-298403" lvl="1">
              <a:lnSpc>
                <a:spcPts val="3869"/>
              </a:lnSpc>
              <a:buFont typeface="Arial"/>
              <a:buChar char="•"/>
            </a:pPr>
            <a:r>
              <a:rPr lang="en-US" sz="2764">
                <a:solidFill>
                  <a:srgbClr val="FFFFFF"/>
                </a:solidFill>
                <a:latin typeface="Raleway"/>
                <a:ea typeface="Raleway"/>
                <a:cs typeface="Raleway"/>
                <a:sym typeface="Raleway"/>
              </a:rPr>
              <a:t>P</a:t>
            </a:r>
            <a:r>
              <a:rPr lang="en-US" sz="2764">
                <a:solidFill>
                  <a:srgbClr val="FFFFFF"/>
                </a:solidFill>
                <a:latin typeface="Raleway"/>
                <a:ea typeface="Raleway"/>
                <a:cs typeface="Raleway"/>
                <a:sym typeface="Raleway"/>
              </a:rPr>
              <a:t>erkuat kebijakan pencegahan di daerah padat dengan pembatasan mobilitas dan pemanfaatan digital tracking.</a:t>
            </a:r>
          </a:p>
          <a:p>
            <a:pPr algn="l" marL="596805" indent="-298403" lvl="1">
              <a:lnSpc>
                <a:spcPts val="3869"/>
              </a:lnSpc>
              <a:buFont typeface="Arial"/>
              <a:buChar char="•"/>
            </a:pPr>
            <a:r>
              <a:rPr lang="en-US" sz="2764">
                <a:solidFill>
                  <a:srgbClr val="FFFFFF"/>
                </a:solidFill>
                <a:latin typeface="Raleway"/>
                <a:ea typeface="Raleway"/>
                <a:cs typeface="Raleway"/>
                <a:sym typeface="Raleway"/>
              </a:rPr>
              <a:t>D</a:t>
            </a:r>
            <a:r>
              <a:rPr lang="en-US" sz="2764">
                <a:solidFill>
                  <a:srgbClr val="FFFFFF"/>
                </a:solidFill>
                <a:latin typeface="Raleway"/>
                <a:ea typeface="Raleway"/>
                <a:cs typeface="Raleway"/>
                <a:sym typeface="Raleway"/>
              </a:rPr>
              <a:t>ukung pemulihan ekonomi melalui penyesuaian operasi bisnis dan distribusi di wilayah dengan tingkat kesembuhan tinggi.</a:t>
            </a:r>
          </a:p>
          <a:p>
            <a:pPr algn="l" marL="596805" indent="-298403" lvl="1">
              <a:lnSpc>
                <a:spcPts val="3869"/>
              </a:lnSpc>
              <a:buFont typeface="Arial"/>
              <a:buChar char="•"/>
            </a:pPr>
            <a:r>
              <a:rPr lang="en-US" sz="2764">
                <a:solidFill>
                  <a:srgbClr val="FFFFFF"/>
                </a:solidFill>
                <a:latin typeface="Raleway"/>
                <a:ea typeface="Raleway"/>
                <a:cs typeface="Raleway"/>
                <a:sym typeface="Raleway"/>
              </a:rPr>
              <a:t>K</a:t>
            </a:r>
            <a:r>
              <a:rPr lang="en-US" sz="2764">
                <a:solidFill>
                  <a:srgbClr val="FFFFFF"/>
                </a:solidFill>
                <a:latin typeface="Raleway"/>
                <a:ea typeface="Raleway"/>
                <a:cs typeface="Raleway"/>
                <a:sym typeface="Raleway"/>
              </a:rPr>
              <a:t>embangkan sistem monitoring real-time dengan integrasi data medis, ekonomi, dan mobilitas.</a:t>
            </a:r>
          </a:p>
          <a:p>
            <a:pPr algn="l" marL="596805" indent="-298403" lvl="1">
              <a:lnSpc>
                <a:spcPts val="3869"/>
              </a:lnSpc>
              <a:spcBef>
                <a:spcPct val="0"/>
              </a:spcBef>
              <a:buFont typeface="Arial"/>
              <a:buChar char="•"/>
            </a:pPr>
            <a:r>
              <a:rPr lang="en-US" sz="2764">
                <a:solidFill>
                  <a:srgbClr val="FFFFFF"/>
                </a:solidFill>
                <a:latin typeface="Raleway"/>
                <a:ea typeface="Raleway"/>
                <a:cs typeface="Raleway"/>
                <a:sym typeface="Raleway"/>
              </a:rPr>
              <a:t>Perku</a:t>
            </a:r>
            <a:r>
              <a:rPr lang="en-US" sz="2764">
                <a:solidFill>
                  <a:srgbClr val="FFFFFF"/>
                </a:solidFill>
                <a:latin typeface="Raleway"/>
                <a:ea typeface="Raleway"/>
                <a:cs typeface="Raleway"/>
                <a:sym typeface="Raleway"/>
              </a:rPr>
              <a:t>at komunikasi publik &amp; edukasi berbasis data visual untuk menjaga kepatuhan dan kesadaran masyarakat.</a:t>
            </a:r>
          </a:p>
          <a:p>
            <a:pPr algn="l">
              <a:lnSpc>
                <a:spcPts val="3869"/>
              </a:lnSpc>
              <a:spcBef>
                <a:spcPct val="0"/>
              </a:spcBef>
            </a:pPr>
          </a:p>
        </p:txBody>
      </p:sp>
      <p:sp>
        <p:nvSpPr>
          <p:cNvPr name="Freeform 14" id="14"/>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355227" y="-514350"/>
            <a:ext cx="5904073" cy="11980352"/>
            <a:chOff x="0" y="0"/>
            <a:chExt cx="1554982" cy="3155319"/>
          </a:xfrm>
        </p:grpSpPr>
        <p:sp>
          <p:nvSpPr>
            <p:cNvPr name="Freeform 3" id="3"/>
            <p:cNvSpPr/>
            <p:nvPr/>
          </p:nvSpPr>
          <p:spPr>
            <a:xfrm flipH="false" flipV="false" rot="0">
              <a:off x="0" y="0"/>
              <a:ext cx="1554982" cy="3155319"/>
            </a:xfrm>
            <a:custGeom>
              <a:avLst/>
              <a:gdLst/>
              <a:ahLst/>
              <a:cxnLst/>
              <a:rect r="r" b="b" t="t" l="l"/>
              <a:pathLst>
                <a:path h="3155319" w="1554982">
                  <a:moveTo>
                    <a:pt x="0" y="0"/>
                  </a:moveTo>
                  <a:lnTo>
                    <a:pt x="1554982" y="0"/>
                  </a:lnTo>
                  <a:lnTo>
                    <a:pt x="1554982" y="3155319"/>
                  </a:lnTo>
                  <a:lnTo>
                    <a:pt x="0" y="3155319"/>
                  </a:lnTo>
                  <a:close/>
                </a:path>
              </a:pathLst>
            </a:custGeom>
            <a:gradFill rotWithShape="true">
              <a:gsLst>
                <a:gs pos="0">
                  <a:srgbClr val="FFF5E9">
                    <a:alpha val="100000"/>
                  </a:srgbClr>
                </a:gs>
                <a:gs pos="50000">
                  <a:srgbClr val="E7E8E4">
                    <a:alpha val="100000"/>
                  </a:srgbClr>
                </a:gs>
                <a:gs pos="100000">
                  <a:srgbClr val="E7E8E4">
                    <a:alpha val="0"/>
                  </a:srgbClr>
                </a:gs>
              </a:gsLst>
              <a:lin ang="5400000"/>
            </a:gradFill>
          </p:spPr>
        </p:sp>
        <p:sp>
          <p:nvSpPr>
            <p:cNvPr name="TextBox 4" id="4"/>
            <p:cNvSpPr txBox="true"/>
            <p:nvPr/>
          </p:nvSpPr>
          <p:spPr>
            <a:xfrm>
              <a:off x="0" y="-38100"/>
              <a:ext cx="1554982" cy="3193419"/>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7498549">
            <a:off x="14571659" y="4508829"/>
            <a:ext cx="3413934" cy="34139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11737009" y="1729566"/>
            <a:ext cx="3413934" cy="34139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11737009" y="2460621"/>
            <a:ext cx="4756561" cy="6475516"/>
          </a:xfrm>
          <a:custGeom>
            <a:avLst/>
            <a:gdLst/>
            <a:ahLst/>
            <a:cxnLst/>
            <a:rect r="r" b="b" t="t" l="l"/>
            <a:pathLst>
              <a:path h="6475516" w="4756561">
                <a:moveTo>
                  <a:pt x="0" y="0"/>
                </a:moveTo>
                <a:lnTo>
                  <a:pt x="4756560" y="0"/>
                </a:lnTo>
                <a:lnTo>
                  <a:pt x="4756560" y="6475515"/>
                </a:lnTo>
                <a:lnTo>
                  <a:pt x="0" y="647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423809" y="984124"/>
            <a:ext cx="6912873"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Kesimpulan</a:t>
            </a:r>
          </a:p>
        </p:txBody>
      </p:sp>
      <p:sp>
        <p:nvSpPr>
          <p:cNvPr name="TextBox 13" id="13"/>
          <p:cNvSpPr txBox="true"/>
          <p:nvPr/>
        </p:nvSpPr>
        <p:spPr>
          <a:xfrm rot="0">
            <a:off x="266570" y="2043730"/>
            <a:ext cx="10501937" cy="7990454"/>
          </a:xfrm>
          <a:prstGeom prst="rect">
            <a:avLst/>
          </a:prstGeom>
        </p:spPr>
        <p:txBody>
          <a:bodyPr anchor="t" rtlCol="false" tIns="0" lIns="0" bIns="0" rIns="0">
            <a:spAutoFit/>
          </a:bodyPr>
          <a:lstStyle/>
          <a:p>
            <a:pPr algn="l" marL="656376" indent="-328188" lvl="1">
              <a:lnSpc>
                <a:spcPts val="4256"/>
              </a:lnSpc>
              <a:buFont typeface="Arial"/>
              <a:buChar char="•"/>
            </a:pPr>
            <a:r>
              <a:rPr lang="en-US" sz="3040">
                <a:solidFill>
                  <a:srgbClr val="FFFFFF"/>
                </a:solidFill>
                <a:latin typeface="Raleway"/>
                <a:ea typeface="Raleway"/>
                <a:cs typeface="Raleway"/>
                <a:sym typeface="Raleway"/>
              </a:rPr>
              <a:t>Penyebaran kasus bervariasi antarwilayah, dengan Moscow City sebagai pusat kasus tertinggi sekaligus tingkat kesembuhan terbesar.</a:t>
            </a:r>
          </a:p>
          <a:p>
            <a:pPr algn="l" marL="656376" indent="-328188" lvl="1">
              <a:lnSpc>
                <a:spcPts val="4256"/>
              </a:lnSpc>
              <a:buFont typeface="Arial"/>
              <a:buChar char="•"/>
            </a:pPr>
            <a:r>
              <a:rPr lang="en-US" sz="3040">
                <a:solidFill>
                  <a:srgbClr val="FFFFFF"/>
                </a:solidFill>
                <a:latin typeface="Raleway"/>
                <a:ea typeface="Raleway"/>
                <a:cs typeface="Raleway"/>
                <a:sym typeface="Raleway"/>
              </a:rPr>
              <a:t>Lonjakan kasus terjadi pada April–Mei 2020, lalu menurun bertahap berkat efektivitas kebijakan pengendalian.</a:t>
            </a:r>
          </a:p>
          <a:p>
            <a:pPr algn="l" marL="656376" indent="-328188" lvl="1">
              <a:lnSpc>
                <a:spcPts val="4256"/>
              </a:lnSpc>
              <a:buFont typeface="Arial"/>
              <a:buChar char="•"/>
            </a:pPr>
            <a:r>
              <a:rPr lang="en-US" sz="3040">
                <a:solidFill>
                  <a:srgbClr val="FFFFFF"/>
                </a:solidFill>
                <a:latin typeface="Raleway"/>
                <a:ea typeface="Raleway"/>
                <a:cs typeface="Raleway"/>
                <a:sym typeface="Raleway"/>
              </a:rPr>
              <a:t>Dashboard m</a:t>
            </a:r>
            <a:r>
              <a:rPr lang="en-US" sz="3040">
                <a:solidFill>
                  <a:srgbClr val="FFFFFF"/>
                </a:solidFill>
                <a:latin typeface="Raleway"/>
                <a:ea typeface="Raleway"/>
                <a:cs typeface="Raleway"/>
                <a:sym typeface="Raleway"/>
              </a:rPr>
              <a:t>embantu memetakan pola penyebaran, tren waktu, dan perbandingan antarwilayah, sehingga mendukung penentuan area prioritas dan strategi yang tepat.</a:t>
            </a:r>
          </a:p>
          <a:p>
            <a:pPr algn="l" marL="656376" indent="-328188" lvl="1">
              <a:lnSpc>
                <a:spcPts val="4256"/>
              </a:lnSpc>
              <a:spcBef>
                <a:spcPct val="0"/>
              </a:spcBef>
              <a:buFont typeface="Arial"/>
              <a:buChar char="•"/>
            </a:pPr>
            <a:r>
              <a:rPr lang="en-US" sz="3040">
                <a:solidFill>
                  <a:srgbClr val="FFFFFF"/>
                </a:solidFill>
                <a:latin typeface="Raleway"/>
                <a:ea typeface="Raleway"/>
                <a:cs typeface="Raleway"/>
                <a:sym typeface="Raleway"/>
              </a:rPr>
              <a:t>S</a:t>
            </a:r>
            <a:r>
              <a:rPr lang="en-US" sz="3040">
                <a:solidFill>
                  <a:srgbClr val="FFFFFF"/>
                </a:solidFill>
                <a:latin typeface="Raleway"/>
                <a:ea typeface="Raleway"/>
                <a:cs typeface="Raleway"/>
                <a:sym typeface="Raleway"/>
              </a:rPr>
              <a:t>ecara keseluruhan, analisis ini menegaskan pentingnya pendekatan berbasis data untuk kebijakan pandemi yang lebih cepat, akurat, dan efektif di masa depan.</a:t>
            </a:r>
          </a:p>
          <a:p>
            <a:pPr algn="l">
              <a:lnSpc>
                <a:spcPts val="4256"/>
              </a:lnSpc>
              <a:spcBef>
                <a:spcPct val="0"/>
              </a:spcBef>
            </a:pPr>
          </a:p>
        </p:txBody>
      </p:sp>
      <p:sp>
        <p:nvSpPr>
          <p:cNvPr name="Freeform 14" id="14"/>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879162" y="4371065"/>
            <a:ext cx="3785031" cy="37850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7251485" y="4371065"/>
            <a:ext cx="3785031" cy="37850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11623807" y="4371065"/>
            <a:ext cx="3785031" cy="37850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3939574" y="2139641"/>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6451232" y="2950611"/>
            <a:ext cx="5385535" cy="1127516"/>
          </a:xfrm>
          <a:prstGeom prst="rect">
            <a:avLst/>
          </a:prstGeom>
        </p:spPr>
        <p:txBody>
          <a:bodyPr anchor="t" rtlCol="false" tIns="0" lIns="0" bIns="0" rIns="0">
            <a:spAutoFit/>
          </a:bodyPr>
          <a:lstStyle/>
          <a:p>
            <a:pPr algn="ctr">
              <a:lnSpc>
                <a:spcPts val="8315"/>
              </a:lnSpc>
            </a:pPr>
            <a:r>
              <a:rPr lang="en-US" b="true" sz="8315">
                <a:solidFill>
                  <a:srgbClr val="D563A1"/>
                </a:solidFill>
                <a:latin typeface="Bebas Neue Bold"/>
                <a:ea typeface="Bebas Neue Bold"/>
                <a:cs typeface="Bebas Neue Bold"/>
                <a:sym typeface="Bebas Neue Bold"/>
              </a:rPr>
              <a:t>Our Team</a:t>
            </a:r>
          </a:p>
        </p:txBody>
      </p:sp>
      <p:sp>
        <p:nvSpPr>
          <p:cNvPr name="Freeform 13" id="13"/>
          <p:cNvSpPr/>
          <p:nvPr/>
        </p:nvSpPr>
        <p:spPr>
          <a:xfrm flipH="false" flipV="false" rot="0">
            <a:off x="14913343" y="2275928"/>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375626" y="5534378"/>
            <a:ext cx="2555719" cy="1544569"/>
          </a:xfrm>
          <a:prstGeom prst="rect">
            <a:avLst/>
          </a:prstGeom>
        </p:spPr>
        <p:txBody>
          <a:bodyPr anchor="t" rtlCol="false" tIns="0" lIns="0" bIns="0" rIns="0">
            <a:spAutoFit/>
          </a:bodyPr>
          <a:lstStyle/>
          <a:p>
            <a:pPr algn="l">
              <a:lnSpc>
                <a:spcPts val="4116"/>
              </a:lnSpc>
              <a:spcBef>
                <a:spcPct val="0"/>
              </a:spcBef>
            </a:pPr>
            <a:r>
              <a:rPr lang="en-US" b="true" sz="2940">
                <a:solidFill>
                  <a:srgbClr val="FFF5E9"/>
                </a:solidFill>
                <a:latin typeface="Raleway Bold"/>
                <a:ea typeface="Raleway Bold"/>
                <a:cs typeface="Raleway Bold"/>
                <a:sym typeface="Raleway Bold"/>
              </a:rPr>
              <a:t>11423019 </a:t>
            </a:r>
            <a:r>
              <a:rPr lang="en-US" b="true" sz="2940">
                <a:solidFill>
                  <a:srgbClr val="D563A1"/>
                </a:solidFill>
                <a:latin typeface="Raleway Bold"/>
                <a:ea typeface="Raleway Bold"/>
                <a:cs typeface="Raleway Bold"/>
                <a:sym typeface="Raleway Bold"/>
              </a:rPr>
              <a:t>Hans Andika Manalu</a:t>
            </a:r>
          </a:p>
        </p:txBody>
      </p:sp>
      <p:sp>
        <p:nvSpPr>
          <p:cNvPr name="TextBox 15" id="15"/>
          <p:cNvSpPr txBox="true"/>
          <p:nvPr/>
        </p:nvSpPr>
        <p:spPr>
          <a:xfrm rot="0">
            <a:off x="7866140" y="5453196"/>
            <a:ext cx="2555719" cy="1544569"/>
          </a:xfrm>
          <a:prstGeom prst="rect">
            <a:avLst/>
          </a:prstGeom>
        </p:spPr>
        <p:txBody>
          <a:bodyPr anchor="t" rtlCol="false" tIns="0" lIns="0" bIns="0" rIns="0">
            <a:spAutoFit/>
          </a:bodyPr>
          <a:lstStyle/>
          <a:p>
            <a:pPr algn="l">
              <a:lnSpc>
                <a:spcPts val="4116"/>
              </a:lnSpc>
            </a:pPr>
            <a:r>
              <a:rPr lang="en-US" sz="2940" b="true">
                <a:solidFill>
                  <a:srgbClr val="F7F7F7"/>
                </a:solidFill>
                <a:latin typeface="Raleway Bold"/>
                <a:ea typeface="Raleway Bold"/>
                <a:cs typeface="Raleway Bold"/>
                <a:sym typeface="Raleway Bold"/>
              </a:rPr>
              <a:t>11423017</a:t>
            </a:r>
            <a:r>
              <a:rPr lang="en-US" sz="2940" b="true">
                <a:solidFill>
                  <a:srgbClr val="D563A1"/>
                </a:solidFill>
                <a:latin typeface="Raleway Bold"/>
                <a:ea typeface="Raleway Bold"/>
                <a:cs typeface="Raleway Bold"/>
                <a:sym typeface="Raleway Bold"/>
              </a:rPr>
              <a:t> </a:t>
            </a:r>
          </a:p>
          <a:p>
            <a:pPr algn="l">
              <a:lnSpc>
                <a:spcPts val="4116"/>
              </a:lnSpc>
              <a:spcBef>
                <a:spcPct val="0"/>
              </a:spcBef>
            </a:pPr>
            <a:r>
              <a:rPr lang="en-US" b="true" sz="2940">
                <a:solidFill>
                  <a:srgbClr val="D563A1"/>
                </a:solidFill>
                <a:latin typeface="Raleway Bold"/>
                <a:ea typeface="Raleway Bold"/>
                <a:cs typeface="Raleway Bold"/>
                <a:sym typeface="Raleway Bold"/>
              </a:rPr>
              <a:t>Eduward Simanjuntak</a:t>
            </a:r>
          </a:p>
        </p:txBody>
      </p:sp>
      <p:sp>
        <p:nvSpPr>
          <p:cNvPr name="TextBox 16" id="16"/>
          <p:cNvSpPr txBox="true"/>
          <p:nvPr/>
        </p:nvSpPr>
        <p:spPr>
          <a:xfrm rot="0">
            <a:off x="12236665" y="5453196"/>
            <a:ext cx="2555719" cy="1544569"/>
          </a:xfrm>
          <a:prstGeom prst="rect">
            <a:avLst/>
          </a:prstGeom>
        </p:spPr>
        <p:txBody>
          <a:bodyPr anchor="t" rtlCol="false" tIns="0" lIns="0" bIns="0" rIns="0">
            <a:spAutoFit/>
          </a:bodyPr>
          <a:lstStyle/>
          <a:p>
            <a:pPr algn="l">
              <a:lnSpc>
                <a:spcPts val="4116"/>
              </a:lnSpc>
            </a:pPr>
            <a:r>
              <a:rPr lang="en-US" sz="2940" b="true">
                <a:solidFill>
                  <a:srgbClr val="E9E9E9"/>
                </a:solidFill>
                <a:latin typeface="Raleway Bold"/>
                <a:ea typeface="Raleway Bold"/>
                <a:cs typeface="Raleway Bold"/>
                <a:sym typeface="Raleway Bold"/>
              </a:rPr>
              <a:t>11423004</a:t>
            </a:r>
            <a:r>
              <a:rPr lang="en-US" sz="2940" b="true">
                <a:solidFill>
                  <a:srgbClr val="D563A1"/>
                </a:solidFill>
                <a:latin typeface="Raleway Bold"/>
                <a:ea typeface="Raleway Bold"/>
                <a:cs typeface="Raleway Bold"/>
                <a:sym typeface="Raleway Bold"/>
              </a:rPr>
              <a:t> </a:t>
            </a:r>
          </a:p>
          <a:p>
            <a:pPr algn="l">
              <a:lnSpc>
                <a:spcPts val="4116"/>
              </a:lnSpc>
              <a:spcBef>
                <a:spcPct val="0"/>
              </a:spcBef>
            </a:pPr>
            <a:r>
              <a:rPr lang="en-US" b="true" sz="2940">
                <a:solidFill>
                  <a:srgbClr val="D563A1"/>
                </a:solidFill>
                <a:latin typeface="Raleway Bold"/>
                <a:ea typeface="Raleway Bold"/>
                <a:cs typeface="Raleway Bold"/>
                <a:sym typeface="Raleway Bold"/>
              </a:rPr>
              <a:t>Marselino Tambunan</a:t>
            </a:r>
          </a:p>
        </p:txBody>
      </p:sp>
      <p:sp>
        <p:nvSpPr>
          <p:cNvPr name="Freeform 17" id="17"/>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382854" y="2139641"/>
            <a:ext cx="5522291" cy="55222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5" id="5"/>
          <p:cNvSpPr txBox="true"/>
          <p:nvPr/>
        </p:nvSpPr>
        <p:spPr>
          <a:xfrm rot="0">
            <a:off x="5234622" y="4052937"/>
            <a:ext cx="6229901" cy="2321221"/>
          </a:xfrm>
          <a:prstGeom prst="rect">
            <a:avLst/>
          </a:prstGeom>
        </p:spPr>
        <p:txBody>
          <a:bodyPr anchor="t" rtlCol="false" tIns="0" lIns="0" bIns="0" rIns="0">
            <a:spAutoFit/>
          </a:bodyPr>
          <a:lstStyle/>
          <a:p>
            <a:pPr algn="l">
              <a:lnSpc>
                <a:spcPts val="17182"/>
              </a:lnSpc>
            </a:pPr>
            <a:r>
              <a:rPr lang="en-US" sz="17182" b="true">
                <a:solidFill>
                  <a:srgbClr val="FFFFFF"/>
                </a:solidFill>
                <a:latin typeface="Bebas Neue Bold"/>
                <a:ea typeface="Bebas Neue Bold"/>
                <a:cs typeface="Bebas Neue Bold"/>
                <a:sym typeface="Bebas Neue Bold"/>
              </a:rPr>
              <a:t>thank </a:t>
            </a:r>
          </a:p>
        </p:txBody>
      </p:sp>
      <p:sp>
        <p:nvSpPr>
          <p:cNvPr name="TextBox 6" id="6"/>
          <p:cNvSpPr txBox="true"/>
          <p:nvPr/>
        </p:nvSpPr>
        <p:spPr>
          <a:xfrm rot="0">
            <a:off x="10084335" y="4052933"/>
            <a:ext cx="3877436" cy="2321224"/>
          </a:xfrm>
          <a:prstGeom prst="rect">
            <a:avLst/>
          </a:prstGeom>
        </p:spPr>
        <p:txBody>
          <a:bodyPr anchor="t" rtlCol="false" tIns="0" lIns="0" bIns="0" rIns="0">
            <a:spAutoFit/>
          </a:bodyPr>
          <a:lstStyle/>
          <a:p>
            <a:pPr algn="l">
              <a:lnSpc>
                <a:spcPts val="17182"/>
              </a:lnSpc>
            </a:pPr>
            <a:r>
              <a:rPr lang="en-US" sz="17182" b="true">
                <a:solidFill>
                  <a:srgbClr val="D563A1"/>
                </a:solidFill>
                <a:latin typeface="Bebas Neue Bold"/>
                <a:ea typeface="Bebas Neue Bold"/>
                <a:cs typeface="Bebas Neue Bold"/>
                <a:sym typeface="Bebas Neue Bold"/>
              </a:rPr>
              <a:t>you!</a:t>
            </a:r>
          </a:p>
        </p:txBody>
      </p:sp>
      <p:sp>
        <p:nvSpPr>
          <p:cNvPr name="Freeform 7" id="7"/>
          <p:cNvSpPr/>
          <p:nvPr/>
        </p:nvSpPr>
        <p:spPr>
          <a:xfrm flipH="false" flipV="false" rot="0">
            <a:off x="11163023" y="4969027"/>
            <a:ext cx="5034668" cy="2810260"/>
          </a:xfrm>
          <a:custGeom>
            <a:avLst/>
            <a:gdLst/>
            <a:ahLst/>
            <a:cxnLst/>
            <a:rect r="r" b="b" t="t" l="l"/>
            <a:pathLst>
              <a:path h="2810260" w="5034668">
                <a:moveTo>
                  <a:pt x="0" y="0"/>
                </a:moveTo>
                <a:lnTo>
                  <a:pt x="5034669" y="0"/>
                </a:lnTo>
                <a:lnTo>
                  <a:pt x="5034669"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144121" y="2562375"/>
            <a:ext cx="2843806" cy="1587361"/>
          </a:xfrm>
          <a:custGeom>
            <a:avLst/>
            <a:gdLst/>
            <a:ahLst/>
            <a:cxnLst/>
            <a:rect r="r" b="b" t="t" l="l"/>
            <a:pathLst>
              <a:path h="1587361" w="2843806">
                <a:moveTo>
                  <a:pt x="0" y="0"/>
                </a:moveTo>
                <a:lnTo>
                  <a:pt x="2843807" y="0"/>
                </a:lnTo>
                <a:lnTo>
                  <a:pt x="2843807"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063235" y="6053340"/>
            <a:ext cx="4161530" cy="603536"/>
          </a:xfrm>
          <a:prstGeom prst="rect">
            <a:avLst/>
          </a:prstGeom>
        </p:spPr>
        <p:txBody>
          <a:bodyPr anchor="t" rtlCol="false" tIns="0" lIns="0" bIns="0" rIns="0">
            <a:spAutoFit/>
          </a:bodyPr>
          <a:lstStyle/>
          <a:p>
            <a:pPr algn="ctr">
              <a:lnSpc>
                <a:spcPts val="2436"/>
              </a:lnSpc>
              <a:spcBef>
                <a:spcPct val="0"/>
              </a:spcBef>
            </a:pPr>
            <a:r>
              <a:rPr lang="en-US" sz="1740">
                <a:solidFill>
                  <a:srgbClr val="FFFFFF"/>
                </a:solidFill>
                <a:latin typeface="Raleway"/>
                <a:ea typeface="Raleway"/>
                <a:cs typeface="Raleway"/>
                <a:sym typeface="Raleway"/>
              </a:rPr>
              <a:t>DATA ANALYSIS IS KEY TO BUSINESS GROWTH AND SUCCESS!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22111" y="3702708"/>
            <a:ext cx="7315200" cy="3604399"/>
          </a:xfrm>
          <a:custGeom>
            <a:avLst/>
            <a:gdLst/>
            <a:ahLst/>
            <a:cxnLst/>
            <a:rect r="r" b="b" t="t" l="l"/>
            <a:pathLst>
              <a:path h="3604399" w="7315200">
                <a:moveTo>
                  <a:pt x="0" y="0"/>
                </a:moveTo>
                <a:lnTo>
                  <a:pt x="7315200" y="0"/>
                </a:lnTo>
                <a:lnTo>
                  <a:pt x="7315200" y="3604398"/>
                </a:lnTo>
                <a:lnTo>
                  <a:pt x="0" y="3604398"/>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964489" y="2047619"/>
            <a:ext cx="5385535" cy="1125611"/>
          </a:xfrm>
          <a:prstGeom prst="rect">
            <a:avLst/>
          </a:prstGeom>
        </p:spPr>
        <p:txBody>
          <a:bodyPr anchor="t" rtlCol="false" tIns="0" lIns="0" bIns="0" rIns="0">
            <a:spAutoFit/>
          </a:bodyPr>
          <a:lstStyle/>
          <a:p>
            <a:pPr algn="ctr">
              <a:lnSpc>
                <a:spcPts val="8315"/>
              </a:lnSpc>
            </a:pPr>
            <a:r>
              <a:rPr lang="en-US" b="true" sz="8315">
                <a:solidFill>
                  <a:srgbClr val="D563A1"/>
                </a:solidFill>
                <a:latin typeface="Bebas Neue Bold"/>
                <a:ea typeface="Bebas Neue Bold"/>
                <a:cs typeface="Bebas Neue Bold"/>
                <a:sym typeface="Bebas Neue Bold"/>
              </a:rPr>
              <a:t>TOPIK</a:t>
            </a:r>
          </a:p>
        </p:txBody>
      </p:sp>
      <p:sp>
        <p:nvSpPr>
          <p:cNvPr name="Freeform 4" id="4"/>
          <p:cNvSpPr/>
          <p:nvPr/>
        </p:nvSpPr>
        <p:spPr>
          <a:xfrm flipH="false" flipV="false" rot="0">
            <a:off x="14913343" y="2275928"/>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396581" y="3682469"/>
            <a:ext cx="7927296" cy="1112771"/>
          </a:xfrm>
          <a:prstGeom prst="rect">
            <a:avLst/>
          </a:prstGeom>
        </p:spPr>
        <p:txBody>
          <a:bodyPr anchor="t" rtlCol="false" tIns="0" lIns="0" bIns="0" rIns="0">
            <a:spAutoFit/>
          </a:bodyPr>
          <a:lstStyle/>
          <a:p>
            <a:pPr algn="l">
              <a:lnSpc>
                <a:spcPts val="9016"/>
              </a:lnSpc>
              <a:spcBef>
                <a:spcPct val="0"/>
              </a:spcBef>
            </a:pPr>
            <a:r>
              <a:rPr lang="en-US" b="true" sz="6440">
                <a:solidFill>
                  <a:srgbClr val="FFFFFF"/>
                </a:solidFill>
                <a:latin typeface="Raleway Bold"/>
                <a:ea typeface="Raleway Bold"/>
                <a:cs typeface="Raleway Bold"/>
                <a:sym typeface="Raleway Bold"/>
              </a:rPr>
              <a:t>LATAR BELAKANG</a:t>
            </a:r>
          </a:p>
        </p:txBody>
      </p:sp>
      <p:sp>
        <p:nvSpPr>
          <p:cNvPr name="Freeform 6" id="6"/>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
        <p:nvSpPr>
          <p:cNvPr name="TextBox 7" id="7"/>
          <p:cNvSpPr txBox="true"/>
          <p:nvPr/>
        </p:nvSpPr>
        <p:spPr>
          <a:xfrm rot="0">
            <a:off x="4396581" y="4661891"/>
            <a:ext cx="10516762" cy="1112771"/>
          </a:xfrm>
          <a:prstGeom prst="rect">
            <a:avLst/>
          </a:prstGeom>
        </p:spPr>
        <p:txBody>
          <a:bodyPr anchor="t" rtlCol="false" tIns="0" lIns="0" bIns="0" rIns="0">
            <a:spAutoFit/>
          </a:bodyPr>
          <a:lstStyle/>
          <a:p>
            <a:pPr algn="l">
              <a:lnSpc>
                <a:spcPts val="9016"/>
              </a:lnSpc>
              <a:spcBef>
                <a:spcPct val="0"/>
              </a:spcBef>
            </a:pPr>
            <a:r>
              <a:rPr lang="en-US" b="true" sz="6440">
                <a:solidFill>
                  <a:srgbClr val="FFFFFF"/>
                </a:solidFill>
                <a:latin typeface="Raleway Bold"/>
                <a:ea typeface="Raleway Bold"/>
                <a:cs typeface="Raleway Bold"/>
                <a:sym typeface="Raleway Bold"/>
              </a:rPr>
              <a:t>PERMASALAHAN BISNIS</a:t>
            </a:r>
          </a:p>
        </p:txBody>
      </p:sp>
      <p:sp>
        <p:nvSpPr>
          <p:cNvPr name="TextBox 8" id="8"/>
          <p:cNvSpPr txBox="true"/>
          <p:nvPr/>
        </p:nvSpPr>
        <p:spPr>
          <a:xfrm rot="0">
            <a:off x="4396581" y="5643837"/>
            <a:ext cx="9485274" cy="1112771"/>
          </a:xfrm>
          <a:prstGeom prst="rect">
            <a:avLst/>
          </a:prstGeom>
        </p:spPr>
        <p:txBody>
          <a:bodyPr anchor="t" rtlCol="false" tIns="0" lIns="0" bIns="0" rIns="0">
            <a:spAutoFit/>
          </a:bodyPr>
          <a:lstStyle/>
          <a:p>
            <a:pPr algn="l">
              <a:lnSpc>
                <a:spcPts val="9016"/>
              </a:lnSpc>
              <a:spcBef>
                <a:spcPct val="0"/>
              </a:spcBef>
            </a:pPr>
            <a:r>
              <a:rPr lang="en-US" b="true" sz="6440">
                <a:solidFill>
                  <a:srgbClr val="FFFFFF"/>
                </a:solidFill>
                <a:latin typeface="Raleway Bold"/>
                <a:ea typeface="Raleway Bold"/>
                <a:cs typeface="Raleway Bold"/>
                <a:sym typeface="Raleway Bold"/>
              </a:rPr>
              <a:t>TUJUAN ANALISIS</a:t>
            </a:r>
          </a:p>
        </p:txBody>
      </p:sp>
      <p:sp>
        <p:nvSpPr>
          <p:cNvPr name="TextBox 9" id="9"/>
          <p:cNvSpPr txBox="true"/>
          <p:nvPr/>
        </p:nvSpPr>
        <p:spPr>
          <a:xfrm rot="0">
            <a:off x="4396581" y="6684046"/>
            <a:ext cx="9756912" cy="1112771"/>
          </a:xfrm>
          <a:prstGeom prst="rect">
            <a:avLst/>
          </a:prstGeom>
        </p:spPr>
        <p:txBody>
          <a:bodyPr anchor="t" rtlCol="false" tIns="0" lIns="0" bIns="0" rIns="0">
            <a:spAutoFit/>
          </a:bodyPr>
          <a:lstStyle/>
          <a:p>
            <a:pPr algn="l">
              <a:lnSpc>
                <a:spcPts val="9016"/>
              </a:lnSpc>
              <a:spcBef>
                <a:spcPct val="0"/>
              </a:spcBef>
            </a:pPr>
            <a:r>
              <a:rPr lang="en-US" b="true" sz="6440">
                <a:solidFill>
                  <a:srgbClr val="F7F7F7"/>
                </a:solidFill>
                <a:latin typeface="Raleway Bold"/>
                <a:ea typeface="Raleway Bold"/>
                <a:cs typeface="Raleway Bold"/>
                <a:sym typeface="Raleway Bold"/>
              </a:rPr>
              <a:t>METODOLOGI CRISP-DM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355227" y="-514350"/>
            <a:ext cx="5904073" cy="11980352"/>
            <a:chOff x="0" y="0"/>
            <a:chExt cx="1554982" cy="3155319"/>
          </a:xfrm>
        </p:grpSpPr>
        <p:sp>
          <p:nvSpPr>
            <p:cNvPr name="Freeform 3" id="3"/>
            <p:cNvSpPr/>
            <p:nvPr/>
          </p:nvSpPr>
          <p:spPr>
            <a:xfrm flipH="false" flipV="false" rot="0">
              <a:off x="0" y="0"/>
              <a:ext cx="1554982" cy="3155319"/>
            </a:xfrm>
            <a:custGeom>
              <a:avLst/>
              <a:gdLst/>
              <a:ahLst/>
              <a:cxnLst/>
              <a:rect r="r" b="b" t="t" l="l"/>
              <a:pathLst>
                <a:path h="3155319" w="1554982">
                  <a:moveTo>
                    <a:pt x="0" y="0"/>
                  </a:moveTo>
                  <a:lnTo>
                    <a:pt x="1554982" y="0"/>
                  </a:lnTo>
                  <a:lnTo>
                    <a:pt x="1554982" y="3155319"/>
                  </a:lnTo>
                  <a:lnTo>
                    <a:pt x="0" y="3155319"/>
                  </a:lnTo>
                  <a:close/>
                </a:path>
              </a:pathLst>
            </a:custGeom>
            <a:gradFill rotWithShape="true">
              <a:gsLst>
                <a:gs pos="0">
                  <a:srgbClr val="FFF5E9">
                    <a:alpha val="100000"/>
                  </a:srgbClr>
                </a:gs>
                <a:gs pos="50000">
                  <a:srgbClr val="E7E8E4">
                    <a:alpha val="100000"/>
                  </a:srgbClr>
                </a:gs>
                <a:gs pos="100000">
                  <a:srgbClr val="E7E8E4">
                    <a:alpha val="0"/>
                  </a:srgbClr>
                </a:gs>
              </a:gsLst>
              <a:lin ang="5400000"/>
            </a:gradFill>
          </p:spPr>
        </p:sp>
        <p:sp>
          <p:nvSpPr>
            <p:cNvPr name="TextBox 4" id="4"/>
            <p:cNvSpPr txBox="true"/>
            <p:nvPr/>
          </p:nvSpPr>
          <p:spPr>
            <a:xfrm>
              <a:off x="0" y="-38100"/>
              <a:ext cx="1554982" cy="3193419"/>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7498549">
            <a:off x="14571659" y="4508829"/>
            <a:ext cx="3413934" cy="34139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11737009" y="1729566"/>
            <a:ext cx="3413934" cy="34139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11737009" y="2460621"/>
            <a:ext cx="4756561" cy="6475516"/>
          </a:xfrm>
          <a:custGeom>
            <a:avLst/>
            <a:gdLst/>
            <a:ahLst/>
            <a:cxnLst/>
            <a:rect r="r" b="b" t="t" l="l"/>
            <a:pathLst>
              <a:path h="6475516" w="4756561">
                <a:moveTo>
                  <a:pt x="0" y="0"/>
                </a:moveTo>
                <a:lnTo>
                  <a:pt x="4756560" y="0"/>
                </a:lnTo>
                <a:lnTo>
                  <a:pt x="4756560" y="6475515"/>
                </a:lnTo>
                <a:lnTo>
                  <a:pt x="0" y="647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423809" y="984124"/>
            <a:ext cx="6912873" cy="1129163"/>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Latar Belakang</a:t>
            </a:r>
          </a:p>
        </p:txBody>
      </p:sp>
      <p:sp>
        <p:nvSpPr>
          <p:cNvPr name="TextBox 13" id="13"/>
          <p:cNvSpPr txBox="true"/>
          <p:nvPr/>
        </p:nvSpPr>
        <p:spPr>
          <a:xfrm rot="0">
            <a:off x="1423809" y="2269964"/>
            <a:ext cx="9131351" cy="6100756"/>
          </a:xfrm>
          <a:prstGeom prst="rect">
            <a:avLst/>
          </a:prstGeom>
        </p:spPr>
        <p:txBody>
          <a:bodyPr anchor="t" rtlCol="false" tIns="0" lIns="0" bIns="0" rIns="0">
            <a:spAutoFit/>
          </a:bodyPr>
          <a:lstStyle/>
          <a:p>
            <a:pPr algn="l">
              <a:lnSpc>
                <a:spcPts val="4073"/>
              </a:lnSpc>
            </a:pPr>
            <a:r>
              <a:rPr lang="en-US" sz="2909">
                <a:solidFill>
                  <a:srgbClr val="FFFFFF"/>
                </a:solidFill>
                <a:latin typeface="Raleway"/>
                <a:ea typeface="Raleway"/>
                <a:cs typeface="Raleway"/>
                <a:sym typeface="Raleway"/>
              </a:rPr>
              <a:t>Pemilihan dataset COVID-19 Russia Regions Cases dilakukan untuk memahami bagaimana tren kasus terkonfirmasi, kematian, dan kesembuhan berkembang di berbagai region di Rusia. Dataset ini menyediakan data harian per wilayah yang memungkinkan analisis spasial maupun temporal secara mendalam menggunakan Tableau. Melalui visualisasi ini, diharapkan dapat diperoleh wawasan mengenai pola penyebaran COVID-19 di Rusia serta efektivitas penanganannya di tingkat regional.</a:t>
            </a:r>
          </a:p>
          <a:p>
            <a:pPr algn="l">
              <a:lnSpc>
                <a:spcPts val="4073"/>
              </a:lnSpc>
              <a:spcBef>
                <a:spcPct val="0"/>
              </a:spcBef>
            </a:pPr>
          </a:p>
          <a:p>
            <a:pPr algn="l">
              <a:lnSpc>
                <a:spcPts val="4073"/>
              </a:lnSpc>
              <a:spcBef>
                <a:spcPct val="0"/>
              </a:spcBef>
            </a:pPr>
          </a:p>
        </p:txBody>
      </p:sp>
      <p:sp>
        <p:nvSpPr>
          <p:cNvPr name="Freeform 14" id="14"/>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355227" y="-514350"/>
            <a:ext cx="5904073" cy="11980352"/>
            <a:chOff x="0" y="0"/>
            <a:chExt cx="1554982" cy="3155319"/>
          </a:xfrm>
        </p:grpSpPr>
        <p:sp>
          <p:nvSpPr>
            <p:cNvPr name="Freeform 3" id="3"/>
            <p:cNvSpPr/>
            <p:nvPr/>
          </p:nvSpPr>
          <p:spPr>
            <a:xfrm flipH="false" flipV="false" rot="0">
              <a:off x="0" y="0"/>
              <a:ext cx="1554982" cy="3155319"/>
            </a:xfrm>
            <a:custGeom>
              <a:avLst/>
              <a:gdLst/>
              <a:ahLst/>
              <a:cxnLst/>
              <a:rect r="r" b="b" t="t" l="l"/>
              <a:pathLst>
                <a:path h="3155319" w="1554982">
                  <a:moveTo>
                    <a:pt x="0" y="0"/>
                  </a:moveTo>
                  <a:lnTo>
                    <a:pt x="1554982" y="0"/>
                  </a:lnTo>
                  <a:lnTo>
                    <a:pt x="1554982" y="3155319"/>
                  </a:lnTo>
                  <a:lnTo>
                    <a:pt x="0" y="3155319"/>
                  </a:lnTo>
                  <a:close/>
                </a:path>
              </a:pathLst>
            </a:custGeom>
            <a:gradFill rotWithShape="true">
              <a:gsLst>
                <a:gs pos="0">
                  <a:srgbClr val="FFF5E9">
                    <a:alpha val="100000"/>
                  </a:srgbClr>
                </a:gs>
                <a:gs pos="50000">
                  <a:srgbClr val="E7E8E4">
                    <a:alpha val="100000"/>
                  </a:srgbClr>
                </a:gs>
                <a:gs pos="100000">
                  <a:srgbClr val="E7E8E4">
                    <a:alpha val="0"/>
                  </a:srgbClr>
                </a:gs>
              </a:gsLst>
              <a:lin ang="5400000"/>
            </a:gradFill>
          </p:spPr>
        </p:sp>
        <p:sp>
          <p:nvSpPr>
            <p:cNvPr name="TextBox 4" id="4"/>
            <p:cNvSpPr txBox="true"/>
            <p:nvPr/>
          </p:nvSpPr>
          <p:spPr>
            <a:xfrm>
              <a:off x="0" y="-38100"/>
              <a:ext cx="1554982" cy="3193419"/>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7498549">
            <a:off x="14571659" y="4508829"/>
            <a:ext cx="3413934" cy="34139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11737009" y="1729566"/>
            <a:ext cx="3413934" cy="34139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11737009" y="2460621"/>
            <a:ext cx="4756561" cy="6475516"/>
          </a:xfrm>
          <a:custGeom>
            <a:avLst/>
            <a:gdLst/>
            <a:ahLst/>
            <a:cxnLst/>
            <a:rect r="r" b="b" t="t" l="l"/>
            <a:pathLst>
              <a:path h="6475516" w="4756561">
                <a:moveTo>
                  <a:pt x="0" y="0"/>
                </a:moveTo>
                <a:lnTo>
                  <a:pt x="4756560" y="0"/>
                </a:lnTo>
                <a:lnTo>
                  <a:pt x="4756560" y="6475515"/>
                </a:lnTo>
                <a:lnTo>
                  <a:pt x="0" y="647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423809" y="984124"/>
            <a:ext cx="6912873" cy="1127722"/>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Tujuan analitik</a:t>
            </a:r>
          </a:p>
        </p:txBody>
      </p:sp>
      <p:sp>
        <p:nvSpPr>
          <p:cNvPr name="TextBox 13" id="13"/>
          <p:cNvSpPr txBox="true"/>
          <p:nvPr/>
        </p:nvSpPr>
        <p:spPr>
          <a:xfrm rot="0">
            <a:off x="1423809" y="2260439"/>
            <a:ext cx="9227351" cy="5659369"/>
          </a:xfrm>
          <a:prstGeom prst="rect">
            <a:avLst/>
          </a:prstGeom>
        </p:spPr>
        <p:txBody>
          <a:bodyPr anchor="t" rtlCol="false" tIns="0" lIns="0" bIns="0" rIns="0">
            <a:spAutoFit/>
          </a:bodyPr>
          <a:lstStyle/>
          <a:p>
            <a:pPr algn="l" marL="634786" indent="-317393" lvl="1">
              <a:lnSpc>
                <a:spcPts val="4116"/>
              </a:lnSpc>
              <a:buFont typeface="Arial"/>
              <a:buChar char="•"/>
            </a:pPr>
            <a:r>
              <a:rPr lang="en-US" sz="2940">
                <a:solidFill>
                  <a:srgbClr val="FFFFFF"/>
                </a:solidFill>
                <a:latin typeface="Raleway"/>
                <a:ea typeface="Raleway"/>
                <a:cs typeface="Raleway"/>
                <a:sym typeface="Raleway"/>
              </a:rPr>
              <a:t>Mengetahui tren harian kasus terkonfirmasi, kematian, dan kesembuhan di setiap region.</a:t>
            </a:r>
          </a:p>
          <a:p>
            <a:pPr algn="l" marL="634786" indent="-317393" lvl="1">
              <a:lnSpc>
                <a:spcPts val="4116"/>
              </a:lnSpc>
              <a:buFont typeface="Arial"/>
              <a:buChar char="•"/>
            </a:pPr>
            <a:r>
              <a:rPr lang="en-US" sz="2940">
                <a:solidFill>
                  <a:srgbClr val="FFFFFF"/>
                </a:solidFill>
                <a:latin typeface="Raleway"/>
                <a:ea typeface="Raleway"/>
                <a:cs typeface="Raleway"/>
                <a:sym typeface="Raleway"/>
              </a:rPr>
              <a:t>Membandingkan tingkat penyebaran dan pemulihan antarwilayah di Rusia.</a:t>
            </a:r>
          </a:p>
          <a:p>
            <a:pPr algn="l" marL="634786" indent="-317393" lvl="1">
              <a:lnSpc>
                <a:spcPts val="4116"/>
              </a:lnSpc>
              <a:buFont typeface="Arial"/>
              <a:buChar char="•"/>
            </a:pPr>
            <a:r>
              <a:rPr lang="en-US" sz="2940">
                <a:solidFill>
                  <a:srgbClr val="FFFFFF"/>
                </a:solidFill>
                <a:latin typeface="Raleway"/>
                <a:ea typeface="Raleway"/>
                <a:cs typeface="Raleway"/>
                <a:sym typeface="Raleway"/>
              </a:rPr>
              <a:t>Mengidentifikasi wilayah dengan tingkat kasus tertinggi maupun terendah.</a:t>
            </a:r>
          </a:p>
          <a:p>
            <a:pPr algn="l" marL="634786" indent="-317393" lvl="1">
              <a:lnSpc>
                <a:spcPts val="4116"/>
              </a:lnSpc>
              <a:spcBef>
                <a:spcPct val="0"/>
              </a:spcBef>
              <a:buFont typeface="Arial"/>
              <a:buChar char="•"/>
            </a:pPr>
            <a:r>
              <a:rPr lang="en-US" sz="2940">
                <a:solidFill>
                  <a:srgbClr val="FFFFFF"/>
                </a:solidFill>
                <a:latin typeface="Raleway"/>
                <a:ea typeface="Raleway"/>
                <a:cs typeface="Raleway"/>
                <a:sym typeface="Raleway"/>
              </a:rPr>
              <a:t>Menyajikan hasil analisis dalam bentuk visualisasi yang mudah dipahami untuk mendukung pengambilan keputusan dan pemahaman publik terhadap kondisi pandemi.</a:t>
            </a:r>
          </a:p>
          <a:p>
            <a:pPr algn="l">
              <a:lnSpc>
                <a:spcPts val="4116"/>
              </a:lnSpc>
              <a:spcBef>
                <a:spcPct val="0"/>
              </a:spcBef>
            </a:pPr>
          </a:p>
        </p:txBody>
      </p:sp>
      <p:sp>
        <p:nvSpPr>
          <p:cNvPr name="Freeform 14" id="14"/>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340334" y="1684017"/>
            <a:ext cx="6918966" cy="691896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11038671" y="2382354"/>
            <a:ext cx="5522291" cy="552229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14356035" y="3164673"/>
            <a:ext cx="2204928" cy="220492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11332393" y="4041345"/>
            <a:ext cx="4934849" cy="2485369"/>
          </a:xfrm>
          <a:custGeom>
            <a:avLst/>
            <a:gdLst/>
            <a:ahLst/>
            <a:cxnLst/>
            <a:rect r="r" b="b" t="t" l="l"/>
            <a:pathLst>
              <a:path h="2485369" w="4934849">
                <a:moveTo>
                  <a:pt x="0" y="0"/>
                </a:moveTo>
                <a:lnTo>
                  <a:pt x="4934849" y="0"/>
                </a:lnTo>
                <a:lnTo>
                  <a:pt x="4934849" y="2485370"/>
                </a:lnTo>
                <a:lnTo>
                  <a:pt x="0" y="2485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423809" y="1633718"/>
            <a:ext cx="6932362" cy="1129163"/>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Business</a:t>
            </a:r>
          </a:p>
        </p:txBody>
      </p:sp>
      <p:sp>
        <p:nvSpPr>
          <p:cNvPr name="TextBox 13" id="13"/>
          <p:cNvSpPr txBox="true"/>
          <p:nvPr/>
        </p:nvSpPr>
        <p:spPr>
          <a:xfrm rot="0">
            <a:off x="1423809" y="2905757"/>
            <a:ext cx="7609098" cy="1128806"/>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Understanding</a:t>
            </a:r>
          </a:p>
        </p:txBody>
      </p:sp>
      <p:sp>
        <p:nvSpPr>
          <p:cNvPr name="TextBox 14" id="14"/>
          <p:cNvSpPr txBox="true"/>
          <p:nvPr/>
        </p:nvSpPr>
        <p:spPr>
          <a:xfrm rot="0">
            <a:off x="1423809" y="4203893"/>
            <a:ext cx="8047429" cy="1841114"/>
          </a:xfrm>
          <a:prstGeom prst="rect">
            <a:avLst/>
          </a:prstGeom>
        </p:spPr>
        <p:txBody>
          <a:bodyPr anchor="t" rtlCol="false" tIns="0" lIns="0" bIns="0" rIns="0">
            <a:spAutoFit/>
          </a:bodyPr>
          <a:lstStyle/>
          <a:p>
            <a:pPr algn="l">
              <a:lnSpc>
                <a:spcPts val="2996"/>
              </a:lnSpc>
              <a:spcBef>
                <a:spcPct val="0"/>
              </a:spcBef>
            </a:pPr>
            <a:r>
              <a:rPr lang="en-US" sz="2140">
                <a:solidFill>
                  <a:srgbClr val="FFFFFF"/>
                </a:solidFill>
                <a:latin typeface="Raleway"/>
                <a:ea typeface="Raleway"/>
                <a:cs typeface="Raleway"/>
                <a:sym typeface="Raleway"/>
              </a:rPr>
              <a:t>COVID-19 Russia Regions Cases adalah dataset yang berisi data harian mengenai penyebaran COVID-19 di berbagai wilayah Rusia. Dataset ini mencakup informasi jumlah kasus terkonfirmasi, kematian, dan kesembuhan yang dilaporkan dari setiap region.</a:t>
            </a:r>
          </a:p>
        </p:txBody>
      </p:sp>
      <p:sp>
        <p:nvSpPr>
          <p:cNvPr name="Freeform 15" id="15"/>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4"/>
            <a:stretch>
              <a:fillRect l="0" t="0" r="0" b="0"/>
            </a:stretch>
          </a:blipFill>
        </p:spPr>
      </p:sp>
      <p:sp>
        <p:nvSpPr>
          <p:cNvPr name="TextBox 16" id="16"/>
          <p:cNvSpPr txBox="true"/>
          <p:nvPr/>
        </p:nvSpPr>
        <p:spPr>
          <a:xfrm rot="0">
            <a:off x="1423809" y="6216457"/>
            <a:ext cx="8047429" cy="2212589"/>
          </a:xfrm>
          <a:prstGeom prst="rect">
            <a:avLst/>
          </a:prstGeom>
        </p:spPr>
        <p:txBody>
          <a:bodyPr anchor="t" rtlCol="false" tIns="0" lIns="0" bIns="0" rIns="0">
            <a:spAutoFit/>
          </a:bodyPr>
          <a:lstStyle/>
          <a:p>
            <a:pPr algn="l">
              <a:lnSpc>
                <a:spcPts val="2996"/>
              </a:lnSpc>
            </a:pPr>
            <a:r>
              <a:rPr lang="en-US" sz="2140">
                <a:solidFill>
                  <a:srgbClr val="FFFFFF"/>
                </a:solidFill>
                <a:latin typeface="Raleway"/>
                <a:ea typeface="Raleway"/>
                <a:cs typeface="Raleway"/>
                <a:sym typeface="Raleway"/>
              </a:rPr>
              <a:t>Tujuan:</a:t>
            </a:r>
          </a:p>
          <a:p>
            <a:pPr algn="l">
              <a:lnSpc>
                <a:spcPts val="2996"/>
              </a:lnSpc>
              <a:spcBef>
                <a:spcPct val="0"/>
              </a:spcBef>
            </a:pPr>
            <a:r>
              <a:rPr lang="en-US" sz="2140">
                <a:solidFill>
                  <a:srgbClr val="FFFFFF"/>
                </a:solidFill>
                <a:latin typeface="Raleway"/>
                <a:ea typeface="Raleway"/>
                <a:cs typeface="Raleway"/>
                <a:sym typeface="Raleway"/>
              </a:rPr>
              <a:t> Memberikan insight berbasis data bagi pemerintah dan otoritas kesehatan untuk meningkatkan efektivitas kebijakan penanganan pandemi, memperkuat pemantauan wilayah berisiko tinggi, dan mendukung pengambilan keputusan yang lebih cepat dan akurat selama masa COVID-19.</a:t>
            </a:r>
          </a:p>
        </p:txBody>
      </p:sp>
      <p:sp>
        <p:nvSpPr>
          <p:cNvPr name="TextBox 17" id="17"/>
          <p:cNvSpPr txBox="true"/>
          <p:nvPr/>
        </p:nvSpPr>
        <p:spPr>
          <a:xfrm rot="0">
            <a:off x="1423809" y="1008612"/>
            <a:ext cx="9756912" cy="375285"/>
          </a:xfrm>
          <a:prstGeom prst="rect">
            <a:avLst/>
          </a:prstGeom>
        </p:spPr>
        <p:txBody>
          <a:bodyPr anchor="t" rtlCol="false" tIns="0" lIns="0" bIns="0" rIns="0">
            <a:spAutoFit/>
          </a:bodyPr>
          <a:lstStyle/>
          <a:p>
            <a:pPr algn="l">
              <a:lnSpc>
                <a:spcPts val="2940"/>
              </a:lnSpc>
              <a:spcBef>
                <a:spcPct val="0"/>
              </a:spcBef>
            </a:pPr>
            <a:r>
              <a:rPr lang="en-US" b="true" sz="2100">
                <a:solidFill>
                  <a:srgbClr val="F7F7F7"/>
                </a:solidFill>
                <a:latin typeface="Raleway Bold"/>
                <a:ea typeface="Raleway Bold"/>
                <a:cs typeface="Raleway Bold"/>
                <a:sym typeface="Raleway Bold"/>
              </a:rPr>
              <a:t>METODOLOGI CRISP-DM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612215" y="565917"/>
            <a:ext cx="10254538" cy="1058917"/>
          </a:xfrm>
          <a:prstGeom prst="rect">
            <a:avLst/>
          </a:prstGeom>
        </p:spPr>
        <p:txBody>
          <a:bodyPr anchor="t" rtlCol="false" tIns="0" lIns="0" bIns="0" rIns="0">
            <a:spAutoFit/>
          </a:bodyPr>
          <a:lstStyle/>
          <a:p>
            <a:pPr algn="ctr">
              <a:lnSpc>
                <a:spcPts val="7815"/>
              </a:lnSpc>
            </a:pPr>
            <a:r>
              <a:rPr lang="en-US" b="true" sz="7815">
                <a:solidFill>
                  <a:srgbClr val="FFFFFF"/>
                </a:solidFill>
                <a:latin typeface="Bebas Neue Bold"/>
                <a:ea typeface="Bebas Neue Bold"/>
                <a:cs typeface="Bebas Neue Bold"/>
                <a:sym typeface="Bebas Neue Bold"/>
              </a:rPr>
              <a:t>DATA UNDERSTANDING</a:t>
            </a:r>
          </a:p>
        </p:txBody>
      </p:sp>
      <p:sp>
        <p:nvSpPr>
          <p:cNvPr name="Freeform 3" id="3"/>
          <p:cNvSpPr/>
          <p:nvPr/>
        </p:nvSpPr>
        <p:spPr>
          <a:xfrm flipH="false" flipV="false" rot="0">
            <a:off x="-619211" y="4499064"/>
            <a:ext cx="5034668" cy="2810260"/>
          </a:xfrm>
          <a:custGeom>
            <a:avLst/>
            <a:gdLst/>
            <a:ahLst/>
            <a:cxnLst/>
            <a:rect r="r" b="b" t="t" l="l"/>
            <a:pathLst>
              <a:path h="2810260" w="5034668">
                <a:moveTo>
                  <a:pt x="0" y="0"/>
                </a:moveTo>
                <a:lnTo>
                  <a:pt x="5034669" y="0"/>
                </a:lnTo>
                <a:lnTo>
                  <a:pt x="5034669" y="2810260"/>
                </a:lnTo>
                <a:lnTo>
                  <a:pt x="0" y="2810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3203" y="7670939"/>
            <a:ext cx="2843806" cy="1587361"/>
          </a:xfrm>
          <a:custGeom>
            <a:avLst/>
            <a:gdLst/>
            <a:ahLst/>
            <a:cxnLst/>
            <a:rect r="r" b="b" t="t" l="l"/>
            <a:pathLst>
              <a:path h="1587361" w="2843806">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896442" y="203097"/>
            <a:ext cx="2173899" cy="2043465"/>
          </a:xfrm>
          <a:custGeom>
            <a:avLst/>
            <a:gdLst/>
            <a:ahLst/>
            <a:cxnLst/>
            <a:rect r="r" b="b" t="t" l="l"/>
            <a:pathLst>
              <a:path h="2043465" w="2173899">
                <a:moveTo>
                  <a:pt x="0" y="0"/>
                </a:moveTo>
                <a:lnTo>
                  <a:pt x="2173899" y="0"/>
                </a:lnTo>
                <a:lnTo>
                  <a:pt x="2173899" y="2043465"/>
                </a:lnTo>
                <a:lnTo>
                  <a:pt x="0" y="2043465"/>
                </a:lnTo>
                <a:lnTo>
                  <a:pt x="0" y="0"/>
                </a:lnTo>
                <a:close/>
              </a:path>
            </a:pathLst>
          </a:custGeom>
          <a:blipFill>
            <a:blip r:embed="rId6"/>
            <a:stretch>
              <a:fillRect l="0" t="0" r="0" b="0"/>
            </a:stretch>
          </a:blipFill>
        </p:spPr>
      </p:sp>
      <p:sp>
        <p:nvSpPr>
          <p:cNvPr name="TextBox 6" id="6"/>
          <p:cNvSpPr txBox="true"/>
          <p:nvPr/>
        </p:nvSpPr>
        <p:spPr>
          <a:xfrm rot="0">
            <a:off x="7809263" y="1728575"/>
            <a:ext cx="4948994" cy="553969"/>
          </a:xfrm>
          <a:prstGeom prst="rect">
            <a:avLst/>
          </a:prstGeom>
        </p:spPr>
        <p:txBody>
          <a:bodyPr anchor="t" rtlCol="false" tIns="0" lIns="0" bIns="0" rIns="0">
            <a:spAutoFit/>
          </a:bodyPr>
          <a:lstStyle/>
          <a:p>
            <a:pPr algn="l" marL="634786" indent="-317393" lvl="1">
              <a:lnSpc>
                <a:spcPts val="4116"/>
              </a:lnSpc>
              <a:spcBef>
                <a:spcPct val="0"/>
              </a:spcBef>
              <a:buFont typeface="Arial"/>
              <a:buChar char="•"/>
            </a:pPr>
            <a:r>
              <a:rPr lang="en-US" sz="2940">
                <a:solidFill>
                  <a:srgbClr val="FFFFFF"/>
                </a:solidFill>
                <a:latin typeface="Calibri (MS)"/>
                <a:ea typeface="Calibri (MS)"/>
                <a:cs typeface="Calibri (MS)"/>
                <a:sym typeface="Calibri (MS)"/>
              </a:rPr>
              <a:t>Jumlah Baris data : 5.843</a:t>
            </a:r>
          </a:p>
        </p:txBody>
      </p:sp>
      <p:sp>
        <p:nvSpPr>
          <p:cNvPr name="TextBox 7" id="7"/>
          <p:cNvSpPr txBox="true"/>
          <p:nvPr/>
        </p:nvSpPr>
        <p:spPr>
          <a:xfrm rot="0">
            <a:off x="3612215" y="1728575"/>
            <a:ext cx="3701916" cy="553969"/>
          </a:xfrm>
          <a:prstGeom prst="rect">
            <a:avLst/>
          </a:prstGeom>
        </p:spPr>
        <p:txBody>
          <a:bodyPr anchor="t" rtlCol="false" tIns="0" lIns="0" bIns="0" rIns="0">
            <a:spAutoFit/>
          </a:bodyPr>
          <a:lstStyle/>
          <a:p>
            <a:pPr algn="l" marL="634786" indent="-317393" lvl="1">
              <a:lnSpc>
                <a:spcPts val="4116"/>
              </a:lnSpc>
              <a:spcBef>
                <a:spcPct val="0"/>
              </a:spcBef>
              <a:buFont typeface="Arial"/>
              <a:buChar char="•"/>
            </a:pPr>
            <a:r>
              <a:rPr lang="en-US" sz="2940">
                <a:solidFill>
                  <a:srgbClr val="FFFFFF"/>
                </a:solidFill>
                <a:latin typeface="Calibri (MS)"/>
                <a:ea typeface="Calibri (MS)"/>
                <a:cs typeface="Calibri (MS)"/>
                <a:sym typeface="Calibri (MS)"/>
              </a:rPr>
              <a:t>Jumlah kolom : 10</a:t>
            </a:r>
          </a:p>
        </p:txBody>
      </p:sp>
      <p:sp>
        <p:nvSpPr>
          <p:cNvPr name="TextBox 8" id="8"/>
          <p:cNvSpPr txBox="true"/>
          <p:nvPr/>
        </p:nvSpPr>
        <p:spPr>
          <a:xfrm rot="0">
            <a:off x="3612215" y="2225394"/>
            <a:ext cx="3532918" cy="553969"/>
          </a:xfrm>
          <a:prstGeom prst="rect">
            <a:avLst/>
          </a:prstGeom>
        </p:spPr>
        <p:txBody>
          <a:bodyPr anchor="t" rtlCol="false" tIns="0" lIns="0" bIns="0" rIns="0">
            <a:spAutoFit/>
          </a:bodyPr>
          <a:lstStyle/>
          <a:p>
            <a:pPr algn="l" marL="634786" indent="-317393" lvl="1">
              <a:lnSpc>
                <a:spcPts val="4116"/>
              </a:lnSpc>
              <a:spcBef>
                <a:spcPct val="0"/>
              </a:spcBef>
              <a:buFont typeface="Arial"/>
              <a:buChar char="•"/>
            </a:pPr>
            <a:r>
              <a:rPr lang="en-US" sz="2940">
                <a:solidFill>
                  <a:srgbClr val="FFFFFF"/>
                </a:solidFill>
                <a:latin typeface="Calibri (MS)"/>
                <a:ea typeface="Calibri (MS)"/>
                <a:cs typeface="Calibri (MS)"/>
                <a:sym typeface="Calibri (MS)"/>
              </a:rPr>
              <a:t>Jenis Data:</a:t>
            </a:r>
          </a:p>
        </p:txBody>
      </p:sp>
      <p:sp>
        <p:nvSpPr>
          <p:cNvPr name="TextBox 9" id="9"/>
          <p:cNvSpPr txBox="true"/>
          <p:nvPr/>
        </p:nvSpPr>
        <p:spPr>
          <a:xfrm rot="0">
            <a:off x="5378674" y="2824991"/>
            <a:ext cx="9227351" cy="4668769"/>
          </a:xfrm>
          <a:prstGeom prst="rect">
            <a:avLst/>
          </a:prstGeom>
        </p:spPr>
        <p:txBody>
          <a:bodyPr anchor="t" rtlCol="false" tIns="0" lIns="0" bIns="0" rIns="0">
            <a:spAutoFit/>
          </a:bodyPr>
          <a:lstStyle/>
          <a:p>
            <a:pPr algn="l">
              <a:lnSpc>
                <a:spcPts val="4116"/>
              </a:lnSpc>
            </a:pPr>
            <a:r>
              <a:rPr lang="en-US" sz="2940">
                <a:solidFill>
                  <a:srgbClr val="FFFFFF"/>
                </a:solidFill>
                <a:latin typeface="Calibri (MS)"/>
                <a:ea typeface="Calibri (MS)"/>
                <a:cs typeface="Calibri (MS)"/>
                <a:sym typeface="Calibri (MS)"/>
              </a:rPr>
              <a:t>1.</a:t>
            </a:r>
            <a:r>
              <a:rPr lang="en-US" sz="2940" b="true">
                <a:solidFill>
                  <a:srgbClr val="FFFFFF"/>
                </a:solidFill>
                <a:latin typeface="Calibri (MS) Bold"/>
                <a:ea typeface="Calibri (MS) Bold"/>
                <a:cs typeface="Calibri (MS) Bold"/>
                <a:sym typeface="Calibri (MS) Bold"/>
              </a:rPr>
              <a:t>Data Numerik</a:t>
            </a:r>
          </a:p>
          <a:p>
            <a:pPr algn="l" marL="634786" indent="-317393" lvl="1">
              <a:lnSpc>
                <a:spcPts val="4116"/>
              </a:lnSpc>
              <a:buFont typeface="Arial"/>
              <a:buChar char="•"/>
            </a:pPr>
            <a:r>
              <a:rPr lang="en-US" sz="2940">
                <a:solidFill>
                  <a:srgbClr val="FFFFFF"/>
                </a:solidFill>
                <a:latin typeface="Calibri (MS)"/>
                <a:ea typeface="Calibri (MS)"/>
                <a:cs typeface="Calibri (MS)"/>
                <a:sym typeface="Calibri (MS)"/>
              </a:rPr>
              <a:t>Region_ID → kode numerik tiap region</a:t>
            </a:r>
          </a:p>
          <a:p>
            <a:pPr algn="l" marL="634786" indent="-317393" lvl="1">
              <a:lnSpc>
                <a:spcPts val="4116"/>
              </a:lnSpc>
              <a:buFont typeface="Arial"/>
              <a:buChar char="•"/>
            </a:pPr>
            <a:r>
              <a:rPr lang="en-US" sz="2940">
                <a:solidFill>
                  <a:srgbClr val="FFFFFF"/>
                </a:solidFill>
                <a:latin typeface="Calibri (MS)"/>
                <a:ea typeface="Calibri (MS)"/>
                <a:cs typeface="Calibri (MS)"/>
                <a:sym typeface="Calibri (MS)"/>
              </a:rPr>
              <a:t>Day-Confirmed → jumlah kasus terkonfirmasi per hari</a:t>
            </a:r>
          </a:p>
          <a:p>
            <a:pPr algn="l" marL="634786" indent="-317393" lvl="1">
              <a:lnSpc>
                <a:spcPts val="4116"/>
              </a:lnSpc>
              <a:buFont typeface="Arial"/>
              <a:buChar char="•"/>
            </a:pPr>
            <a:r>
              <a:rPr lang="en-US" sz="2940">
                <a:solidFill>
                  <a:srgbClr val="FFFFFF"/>
                </a:solidFill>
                <a:latin typeface="Calibri (MS)"/>
                <a:ea typeface="Calibri (MS)"/>
                <a:cs typeface="Calibri (MS)"/>
                <a:sym typeface="Calibri (MS)"/>
              </a:rPr>
              <a:t>Day-Deaths → jumlah kematian per hari</a:t>
            </a:r>
          </a:p>
          <a:p>
            <a:pPr algn="l" marL="634786" indent="-317393" lvl="1">
              <a:lnSpc>
                <a:spcPts val="4116"/>
              </a:lnSpc>
              <a:buFont typeface="Arial"/>
              <a:buChar char="•"/>
            </a:pPr>
            <a:r>
              <a:rPr lang="en-US" sz="2940">
                <a:solidFill>
                  <a:srgbClr val="FFFFFF"/>
                </a:solidFill>
                <a:latin typeface="Calibri (MS)"/>
                <a:ea typeface="Calibri (MS)"/>
                <a:cs typeface="Calibri (MS)"/>
                <a:sym typeface="Calibri (MS)"/>
              </a:rPr>
              <a:t>Day-Recovered → jumlah pasien sembuh per hari</a:t>
            </a:r>
          </a:p>
          <a:p>
            <a:pPr algn="l" marL="634786" indent="-317393" lvl="1">
              <a:lnSpc>
                <a:spcPts val="4116"/>
              </a:lnSpc>
              <a:buFont typeface="Arial"/>
              <a:buChar char="•"/>
            </a:pPr>
            <a:r>
              <a:rPr lang="en-US" sz="2940">
                <a:solidFill>
                  <a:srgbClr val="FFFFFF"/>
                </a:solidFill>
                <a:latin typeface="Calibri (MS)"/>
                <a:ea typeface="Calibri (MS)"/>
                <a:cs typeface="Calibri (MS)"/>
                <a:sym typeface="Calibri (MS)"/>
              </a:rPr>
              <a:t>Confirmed → total kasus terkonfirmasi kumulatif</a:t>
            </a:r>
          </a:p>
          <a:p>
            <a:pPr algn="l" marL="634786" indent="-317393" lvl="1">
              <a:lnSpc>
                <a:spcPts val="4116"/>
              </a:lnSpc>
              <a:buFont typeface="Arial"/>
              <a:buChar char="•"/>
            </a:pPr>
            <a:r>
              <a:rPr lang="en-US" sz="2940">
                <a:solidFill>
                  <a:srgbClr val="FFFFFF"/>
                </a:solidFill>
                <a:latin typeface="Calibri (MS)"/>
                <a:ea typeface="Calibri (MS)"/>
                <a:cs typeface="Calibri (MS)"/>
                <a:sym typeface="Calibri (MS)"/>
              </a:rPr>
              <a:t>Deaths → total kematian kumulatif</a:t>
            </a:r>
          </a:p>
          <a:p>
            <a:pPr algn="l" marL="634786" indent="-317393" lvl="1">
              <a:lnSpc>
                <a:spcPts val="4116"/>
              </a:lnSpc>
              <a:buFont typeface="Arial"/>
              <a:buChar char="•"/>
            </a:pPr>
            <a:r>
              <a:rPr lang="en-US" sz="2940">
                <a:solidFill>
                  <a:srgbClr val="FFFFFF"/>
                </a:solidFill>
                <a:latin typeface="Calibri (MS)"/>
                <a:ea typeface="Calibri (MS)"/>
                <a:cs typeface="Calibri (MS)"/>
                <a:sym typeface="Calibri (MS)"/>
              </a:rPr>
              <a:t>Recovered → total pasien sembuh kumulatif</a:t>
            </a:r>
          </a:p>
          <a:p>
            <a:pPr algn="l">
              <a:lnSpc>
                <a:spcPts val="4116"/>
              </a:lnSpc>
            </a:pPr>
          </a:p>
        </p:txBody>
      </p:sp>
      <p:sp>
        <p:nvSpPr>
          <p:cNvPr name="TextBox 10" id="10"/>
          <p:cNvSpPr txBox="true"/>
          <p:nvPr/>
        </p:nvSpPr>
        <p:spPr>
          <a:xfrm rot="0">
            <a:off x="5378674" y="7379461"/>
            <a:ext cx="9227351" cy="2611369"/>
          </a:xfrm>
          <a:prstGeom prst="rect">
            <a:avLst/>
          </a:prstGeom>
        </p:spPr>
        <p:txBody>
          <a:bodyPr anchor="t" rtlCol="false" tIns="0" lIns="0" bIns="0" rIns="0">
            <a:spAutoFit/>
          </a:bodyPr>
          <a:lstStyle/>
          <a:p>
            <a:pPr algn="l">
              <a:lnSpc>
                <a:spcPts val="4116"/>
              </a:lnSpc>
            </a:pPr>
            <a:r>
              <a:rPr lang="en-US" sz="2940">
                <a:solidFill>
                  <a:srgbClr val="FFFFFF"/>
                </a:solidFill>
                <a:latin typeface="Calibri (MS)"/>
                <a:ea typeface="Calibri (MS)"/>
                <a:cs typeface="Calibri (MS)"/>
                <a:sym typeface="Calibri (MS)"/>
              </a:rPr>
              <a:t>2. </a:t>
            </a:r>
            <a:r>
              <a:rPr lang="en-US" sz="2940" b="true">
                <a:solidFill>
                  <a:srgbClr val="FFFFFF"/>
                </a:solidFill>
                <a:latin typeface="Calibri (MS) Bold"/>
                <a:ea typeface="Calibri (MS) Bold"/>
                <a:cs typeface="Calibri (MS) Bold"/>
                <a:sym typeface="Calibri (MS) Bold"/>
              </a:rPr>
              <a:t>Data Kategorikal</a:t>
            </a:r>
          </a:p>
          <a:p>
            <a:pPr algn="l" marL="634786" indent="-317393" lvl="1">
              <a:lnSpc>
                <a:spcPts val="4116"/>
              </a:lnSpc>
              <a:buFont typeface="Arial"/>
              <a:buChar char="•"/>
            </a:pPr>
            <a:r>
              <a:rPr lang="en-US" sz="2940">
                <a:solidFill>
                  <a:srgbClr val="FFFFFF"/>
                </a:solidFill>
                <a:latin typeface="Calibri (MS)"/>
                <a:ea typeface="Calibri (MS)"/>
                <a:cs typeface="Calibri (MS)"/>
                <a:sym typeface="Calibri (MS)"/>
              </a:rPr>
              <a:t>Date → tanggal pelaporan kasus</a:t>
            </a:r>
          </a:p>
          <a:p>
            <a:pPr algn="l" marL="634786" indent="-317393" lvl="1">
              <a:lnSpc>
                <a:spcPts val="4116"/>
              </a:lnSpc>
              <a:buFont typeface="Arial"/>
              <a:buChar char="•"/>
            </a:pPr>
            <a:r>
              <a:rPr lang="en-US" sz="2940">
                <a:solidFill>
                  <a:srgbClr val="FFFFFF"/>
                </a:solidFill>
                <a:latin typeface="Calibri (MS)"/>
                <a:ea typeface="Calibri (MS)"/>
                <a:cs typeface="Calibri (MS)"/>
                <a:sym typeface="Calibri (MS)"/>
              </a:rPr>
              <a:t>Region/City → nama wilayah atau kota</a:t>
            </a:r>
          </a:p>
          <a:p>
            <a:pPr algn="l" marL="634786" indent="-317393" lvl="1">
              <a:lnSpc>
                <a:spcPts val="4116"/>
              </a:lnSpc>
              <a:buFont typeface="Arial"/>
              <a:buChar char="•"/>
            </a:pPr>
            <a:r>
              <a:rPr lang="en-US" sz="2940">
                <a:solidFill>
                  <a:srgbClr val="FFFFFF"/>
                </a:solidFill>
                <a:latin typeface="Calibri (MS)"/>
                <a:ea typeface="Calibri (MS)"/>
                <a:cs typeface="Calibri (MS)"/>
                <a:sym typeface="Calibri (MS)"/>
              </a:rPr>
              <a:t>Region/City_Eng → nama wilayah dalam bahasa Inggris</a:t>
            </a:r>
          </a:p>
          <a:p>
            <a:pPr algn="l">
              <a:lnSpc>
                <a:spcPts val="4116"/>
              </a:lnSpc>
            </a:pPr>
          </a:p>
        </p:txBody>
      </p:sp>
      <p:sp>
        <p:nvSpPr>
          <p:cNvPr name="TextBox 11" id="11"/>
          <p:cNvSpPr txBox="true"/>
          <p:nvPr/>
        </p:nvSpPr>
        <p:spPr>
          <a:xfrm rot="0">
            <a:off x="235438" y="145947"/>
            <a:ext cx="9756912" cy="375285"/>
          </a:xfrm>
          <a:prstGeom prst="rect">
            <a:avLst/>
          </a:prstGeom>
        </p:spPr>
        <p:txBody>
          <a:bodyPr anchor="t" rtlCol="false" tIns="0" lIns="0" bIns="0" rIns="0">
            <a:spAutoFit/>
          </a:bodyPr>
          <a:lstStyle/>
          <a:p>
            <a:pPr algn="l">
              <a:lnSpc>
                <a:spcPts val="2940"/>
              </a:lnSpc>
              <a:spcBef>
                <a:spcPct val="0"/>
              </a:spcBef>
            </a:pPr>
            <a:r>
              <a:rPr lang="en-US" b="true" sz="2100">
                <a:solidFill>
                  <a:srgbClr val="F7F7F7"/>
                </a:solidFill>
                <a:latin typeface="Raleway Bold"/>
                <a:ea typeface="Raleway Bold"/>
                <a:cs typeface="Raleway Bold"/>
                <a:sym typeface="Raleway Bold"/>
              </a:rPr>
              <a:t>METODOLOGI CRISP-DM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084592" y="2504261"/>
            <a:ext cx="5254959" cy="5278478"/>
          </a:xfrm>
          <a:custGeom>
            <a:avLst/>
            <a:gdLst/>
            <a:ahLst/>
            <a:cxnLst/>
            <a:rect r="r" b="b" t="t" l="l"/>
            <a:pathLst>
              <a:path h="5278478" w="5254959">
                <a:moveTo>
                  <a:pt x="0" y="0"/>
                </a:moveTo>
                <a:lnTo>
                  <a:pt x="5254960" y="0"/>
                </a:lnTo>
                <a:lnTo>
                  <a:pt x="5254960" y="5278478"/>
                </a:lnTo>
                <a:lnTo>
                  <a:pt x="0" y="5278478"/>
                </a:lnTo>
                <a:lnTo>
                  <a:pt x="0" y="0"/>
                </a:lnTo>
                <a:close/>
              </a:path>
            </a:pathLst>
          </a:custGeom>
          <a:blipFill>
            <a:blip r:embed="rId2"/>
            <a:stretch>
              <a:fillRect l="0" t="0" r="-133392" b="0"/>
            </a:stretch>
          </a:blipFill>
        </p:spPr>
      </p:sp>
      <p:sp>
        <p:nvSpPr>
          <p:cNvPr name="Freeform 3" id="3"/>
          <p:cNvSpPr/>
          <p:nvPr/>
        </p:nvSpPr>
        <p:spPr>
          <a:xfrm flipH="false" flipV="false" rot="0">
            <a:off x="2084592" y="8137403"/>
            <a:ext cx="4257322" cy="945523"/>
          </a:xfrm>
          <a:custGeom>
            <a:avLst/>
            <a:gdLst/>
            <a:ahLst/>
            <a:cxnLst/>
            <a:rect r="r" b="b" t="t" l="l"/>
            <a:pathLst>
              <a:path h="945523" w="4257322">
                <a:moveTo>
                  <a:pt x="0" y="0"/>
                </a:moveTo>
                <a:lnTo>
                  <a:pt x="4257322" y="0"/>
                </a:lnTo>
                <a:lnTo>
                  <a:pt x="4257322" y="945524"/>
                </a:lnTo>
                <a:lnTo>
                  <a:pt x="0" y="945524"/>
                </a:lnTo>
                <a:lnTo>
                  <a:pt x="0" y="0"/>
                </a:lnTo>
                <a:close/>
              </a:path>
            </a:pathLst>
          </a:custGeom>
          <a:blipFill>
            <a:blip r:embed="rId3"/>
            <a:stretch>
              <a:fillRect l="0" t="-39619" r="-3296" b="-50651"/>
            </a:stretch>
          </a:blipFill>
        </p:spPr>
      </p:sp>
      <p:sp>
        <p:nvSpPr>
          <p:cNvPr name="Freeform 4" id="4"/>
          <p:cNvSpPr/>
          <p:nvPr/>
        </p:nvSpPr>
        <p:spPr>
          <a:xfrm flipH="false" flipV="false" rot="0">
            <a:off x="7574965" y="7880193"/>
            <a:ext cx="5362590" cy="1141899"/>
          </a:xfrm>
          <a:custGeom>
            <a:avLst/>
            <a:gdLst/>
            <a:ahLst/>
            <a:cxnLst/>
            <a:rect r="r" b="b" t="t" l="l"/>
            <a:pathLst>
              <a:path h="1141899" w="5362590">
                <a:moveTo>
                  <a:pt x="0" y="0"/>
                </a:moveTo>
                <a:lnTo>
                  <a:pt x="5362590" y="0"/>
                </a:lnTo>
                <a:lnTo>
                  <a:pt x="5362590" y="1141900"/>
                </a:lnTo>
                <a:lnTo>
                  <a:pt x="0" y="1141900"/>
                </a:lnTo>
                <a:lnTo>
                  <a:pt x="0" y="0"/>
                </a:lnTo>
                <a:close/>
              </a:path>
            </a:pathLst>
          </a:custGeom>
          <a:blipFill>
            <a:blip r:embed="rId4"/>
            <a:stretch>
              <a:fillRect l="0" t="0" r="0" b="0"/>
            </a:stretch>
          </a:blipFill>
        </p:spPr>
      </p:sp>
      <p:sp>
        <p:nvSpPr>
          <p:cNvPr name="Freeform 5" id="5"/>
          <p:cNvSpPr/>
          <p:nvPr/>
        </p:nvSpPr>
        <p:spPr>
          <a:xfrm flipH="false" flipV="false" rot="0">
            <a:off x="9864139" y="1808980"/>
            <a:ext cx="7622828" cy="5278478"/>
          </a:xfrm>
          <a:custGeom>
            <a:avLst/>
            <a:gdLst/>
            <a:ahLst/>
            <a:cxnLst/>
            <a:rect r="r" b="b" t="t" l="l"/>
            <a:pathLst>
              <a:path h="5278478" w="7622828">
                <a:moveTo>
                  <a:pt x="0" y="0"/>
                </a:moveTo>
                <a:lnTo>
                  <a:pt x="7622828" y="0"/>
                </a:lnTo>
                <a:lnTo>
                  <a:pt x="7622828" y="5278478"/>
                </a:lnTo>
                <a:lnTo>
                  <a:pt x="0" y="5278478"/>
                </a:lnTo>
                <a:lnTo>
                  <a:pt x="0" y="0"/>
                </a:lnTo>
                <a:close/>
              </a:path>
            </a:pathLst>
          </a:custGeom>
          <a:blipFill>
            <a:blip r:embed="rId5"/>
            <a:stretch>
              <a:fillRect l="0" t="-59922" r="-114506" b="0"/>
            </a:stretch>
          </a:blipFill>
        </p:spPr>
      </p:sp>
      <p:grpSp>
        <p:nvGrpSpPr>
          <p:cNvPr name="Group 6" id="6"/>
          <p:cNvGrpSpPr/>
          <p:nvPr/>
        </p:nvGrpSpPr>
        <p:grpSpPr>
          <a:xfrm rot="0">
            <a:off x="6665582" y="8158285"/>
            <a:ext cx="585716" cy="5857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2E982"/>
            </a:solidFill>
          </p:spPr>
        </p:sp>
        <p:sp>
          <p:nvSpPr>
            <p:cNvPr name="TextBox 8" id="8"/>
            <p:cNvSpPr txBox="true"/>
            <p:nvPr/>
          </p:nvSpPr>
          <p:spPr>
            <a:xfrm>
              <a:off x="0" y="165100"/>
              <a:ext cx="711200" cy="444500"/>
            </a:xfrm>
            <a:prstGeom prst="rect">
              <a:avLst/>
            </a:prstGeom>
          </p:spPr>
          <p:txBody>
            <a:bodyPr anchor="ctr" rtlCol="false" tIns="50800" lIns="50800" bIns="50800" rIns="50800"/>
            <a:lstStyle/>
            <a:p>
              <a:pPr algn="ctr">
                <a:lnSpc>
                  <a:spcPts val="2212"/>
                </a:lnSpc>
              </a:pPr>
            </a:p>
          </p:txBody>
        </p:sp>
      </p:grpSp>
      <p:sp>
        <p:nvSpPr>
          <p:cNvPr name="TextBox 9" id="9"/>
          <p:cNvSpPr txBox="true"/>
          <p:nvPr/>
        </p:nvSpPr>
        <p:spPr>
          <a:xfrm rot="0">
            <a:off x="747073" y="841697"/>
            <a:ext cx="6932362" cy="1129163"/>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10" id="10"/>
          <p:cNvSpPr txBox="true"/>
          <p:nvPr/>
        </p:nvSpPr>
        <p:spPr>
          <a:xfrm rot="0">
            <a:off x="2647162" y="846041"/>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Preparation</a:t>
            </a:r>
          </a:p>
        </p:txBody>
      </p:sp>
      <p:sp>
        <p:nvSpPr>
          <p:cNvPr name="TextBox 11" id="11"/>
          <p:cNvSpPr txBox="true"/>
          <p:nvPr/>
        </p:nvSpPr>
        <p:spPr>
          <a:xfrm rot="0">
            <a:off x="438972" y="1854148"/>
            <a:ext cx="7548562" cy="297688"/>
          </a:xfrm>
          <a:prstGeom prst="rect">
            <a:avLst/>
          </a:prstGeom>
        </p:spPr>
        <p:txBody>
          <a:bodyPr anchor="t" rtlCol="false" tIns="0" lIns="0" bIns="0" rIns="0">
            <a:spAutoFit/>
          </a:bodyPr>
          <a:lstStyle/>
          <a:p>
            <a:pPr algn="ctr" marL="384301" indent="-192151" lvl="1">
              <a:lnSpc>
                <a:spcPts val="2491"/>
              </a:lnSpc>
              <a:spcBef>
                <a:spcPct val="0"/>
              </a:spcBef>
              <a:buAutoNum type="arabicPeriod" startAt="1"/>
            </a:pPr>
            <a:r>
              <a:rPr lang="en-US" b="true" sz="1779">
                <a:solidFill>
                  <a:srgbClr val="FFFFFF"/>
                </a:solidFill>
                <a:latin typeface="Montserrat Bold"/>
                <a:ea typeface="Montserrat Bold"/>
                <a:cs typeface="Montserrat Bold"/>
                <a:sym typeface="Montserrat Bold"/>
              </a:rPr>
              <a:t>Mengatasi perbedaan format dan pengaturan regional Excel</a:t>
            </a:r>
          </a:p>
        </p:txBody>
      </p:sp>
      <p:sp>
        <p:nvSpPr>
          <p:cNvPr name="TextBox 12" id="12"/>
          <p:cNvSpPr txBox="true"/>
          <p:nvPr/>
        </p:nvSpPr>
        <p:spPr>
          <a:xfrm rot="0">
            <a:off x="747073" y="4043169"/>
            <a:ext cx="1122908" cy="297688"/>
          </a:xfrm>
          <a:prstGeom prst="rect">
            <a:avLst/>
          </a:prstGeom>
        </p:spPr>
        <p:txBody>
          <a:bodyPr anchor="t" rtlCol="false" tIns="0" lIns="0" bIns="0" rIns="0">
            <a:spAutoFit/>
          </a:bodyPr>
          <a:lstStyle/>
          <a:p>
            <a:pPr algn="ctr">
              <a:lnSpc>
                <a:spcPts val="2491"/>
              </a:lnSpc>
              <a:spcBef>
                <a:spcPct val="0"/>
              </a:spcBef>
            </a:pPr>
            <a:r>
              <a:rPr lang="en-US" b="true" sz="1779">
                <a:solidFill>
                  <a:srgbClr val="FFFFFF"/>
                </a:solidFill>
                <a:latin typeface="Montserrat Bold"/>
                <a:ea typeface="Montserrat Bold"/>
                <a:cs typeface="Montserrat Bold"/>
                <a:sym typeface="Montserrat Bold"/>
              </a:rPr>
              <a:t>masalah :</a:t>
            </a:r>
          </a:p>
        </p:txBody>
      </p:sp>
      <p:sp>
        <p:nvSpPr>
          <p:cNvPr name="TextBox 13" id="13"/>
          <p:cNvSpPr txBox="true"/>
          <p:nvPr/>
        </p:nvSpPr>
        <p:spPr>
          <a:xfrm rot="0">
            <a:off x="747073" y="8288012"/>
            <a:ext cx="802630" cy="297688"/>
          </a:xfrm>
          <a:prstGeom prst="rect">
            <a:avLst/>
          </a:prstGeom>
        </p:spPr>
        <p:txBody>
          <a:bodyPr anchor="t" rtlCol="false" tIns="0" lIns="0" bIns="0" rIns="0">
            <a:spAutoFit/>
          </a:bodyPr>
          <a:lstStyle/>
          <a:p>
            <a:pPr algn="ctr">
              <a:lnSpc>
                <a:spcPts val="2491"/>
              </a:lnSpc>
              <a:spcBef>
                <a:spcPct val="0"/>
              </a:spcBef>
            </a:pPr>
            <a:r>
              <a:rPr lang="en-US" b="true" sz="1779">
                <a:solidFill>
                  <a:srgbClr val="FFFFFF"/>
                </a:solidFill>
                <a:latin typeface="Montserrat Bold"/>
                <a:ea typeface="Montserrat Bold"/>
                <a:cs typeface="Montserrat Bold"/>
                <a:sym typeface="Montserrat Bold"/>
              </a:rPr>
              <a:t>solusi :</a:t>
            </a:r>
          </a:p>
        </p:txBody>
      </p:sp>
      <p:sp>
        <p:nvSpPr>
          <p:cNvPr name="TextBox 14" id="14"/>
          <p:cNvSpPr txBox="true"/>
          <p:nvPr/>
        </p:nvSpPr>
        <p:spPr>
          <a:xfrm rot="0">
            <a:off x="8634637" y="3908612"/>
            <a:ext cx="738932" cy="297688"/>
          </a:xfrm>
          <a:prstGeom prst="rect">
            <a:avLst/>
          </a:prstGeom>
        </p:spPr>
        <p:txBody>
          <a:bodyPr anchor="t" rtlCol="false" tIns="0" lIns="0" bIns="0" rIns="0">
            <a:spAutoFit/>
          </a:bodyPr>
          <a:lstStyle/>
          <a:p>
            <a:pPr algn="ctr">
              <a:lnSpc>
                <a:spcPts val="2491"/>
              </a:lnSpc>
              <a:spcBef>
                <a:spcPct val="0"/>
              </a:spcBef>
            </a:pPr>
            <a:r>
              <a:rPr lang="en-US" b="true" sz="1779">
                <a:solidFill>
                  <a:srgbClr val="FFFFFF"/>
                </a:solidFill>
                <a:latin typeface="Montserrat Bold"/>
                <a:ea typeface="Montserrat Bold"/>
                <a:cs typeface="Montserrat Bold"/>
                <a:sym typeface="Montserrat Bold"/>
              </a:rPr>
              <a:t>hasil : </a:t>
            </a:r>
          </a:p>
        </p:txBody>
      </p:sp>
      <p:sp>
        <p:nvSpPr>
          <p:cNvPr name="TextBox 15" id="15"/>
          <p:cNvSpPr txBox="true"/>
          <p:nvPr/>
        </p:nvSpPr>
        <p:spPr>
          <a:xfrm rot="0">
            <a:off x="747073" y="327881"/>
            <a:ext cx="9756912" cy="375285"/>
          </a:xfrm>
          <a:prstGeom prst="rect">
            <a:avLst/>
          </a:prstGeom>
        </p:spPr>
        <p:txBody>
          <a:bodyPr anchor="t" rtlCol="false" tIns="0" lIns="0" bIns="0" rIns="0">
            <a:spAutoFit/>
          </a:bodyPr>
          <a:lstStyle/>
          <a:p>
            <a:pPr algn="l">
              <a:lnSpc>
                <a:spcPts val="2940"/>
              </a:lnSpc>
              <a:spcBef>
                <a:spcPct val="0"/>
              </a:spcBef>
            </a:pPr>
            <a:r>
              <a:rPr lang="en-US" b="true" sz="2100">
                <a:solidFill>
                  <a:srgbClr val="F7F7F7"/>
                </a:solidFill>
                <a:latin typeface="Raleway Bold"/>
                <a:ea typeface="Raleway Bold"/>
                <a:cs typeface="Raleway Bold"/>
                <a:sym typeface="Raleway Bold"/>
              </a:rPr>
              <a:t>METODOLOGI CRISP-DM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294133" y="2569528"/>
            <a:ext cx="5997604" cy="5147943"/>
          </a:xfrm>
          <a:custGeom>
            <a:avLst/>
            <a:gdLst/>
            <a:ahLst/>
            <a:cxnLst/>
            <a:rect r="r" b="b" t="t" l="l"/>
            <a:pathLst>
              <a:path h="5147943" w="5997604">
                <a:moveTo>
                  <a:pt x="0" y="0"/>
                </a:moveTo>
                <a:lnTo>
                  <a:pt x="5997604" y="0"/>
                </a:lnTo>
                <a:lnTo>
                  <a:pt x="5997604" y="5147944"/>
                </a:lnTo>
                <a:lnTo>
                  <a:pt x="0" y="5147944"/>
                </a:lnTo>
                <a:lnTo>
                  <a:pt x="0" y="0"/>
                </a:lnTo>
                <a:close/>
              </a:path>
            </a:pathLst>
          </a:custGeom>
          <a:blipFill>
            <a:blip r:embed="rId2"/>
            <a:stretch>
              <a:fillRect l="0" t="0" r="0" b="0"/>
            </a:stretch>
          </a:blipFill>
        </p:spPr>
      </p:sp>
      <p:sp>
        <p:nvSpPr>
          <p:cNvPr name="Freeform 3" id="3"/>
          <p:cNvSpPr/>
          <p:nvPr/>
        </p:nvSpPr>
        <p:spPr>
          <a:xfrm flipH="false" flipV="false" rot="0">
            <a:off x="2294133" y="7934284"/>
            <a:ext cx="4640158" cy="2003705"/>
          </a:xfrm>
          <a:custGeom>
            <a:avLst/>
            <a:gdLst/>
            <a:ahLst/>
            <a:cxnLst/>
            <a:rect r="r" b="b" t="t" l="l"/>
            <a:pathLst>
              <a:path h="2003705" w="4640158">
                <a:moveTo>
                  <a:pt x="0" y="0"/>
                </a:moveTo>
                <a:lnTo>
                  <a:pt x="4640159" y="0"/>
                </a:lnTo>
                <a:lnTo>
                  <a:pt x="4640159" y="2003705"/>
                </a:lnTo>
                <a:lnTo>
                  <a:pt x="0" y="2003705"/>
                </a:lnTo>
                <a:lnTo>
                  <a:pt x="0" y="0"/>
                </a:lnTo>
                <a:close/>
              </a:path>
            </a:pathLst>
          </a:custGeom>
          <a:blipFill>
            <a:blip r:embed="rId3"/>
            <a:stretch>
              <a:fillRect l="0" t="0" r="0" b="0"/>
            </a:stretch>
          </a:blipFill>
        </p:spPr>
      </p:sp>
      <p:sp>
        <p:nvSpPr>
          <p:cNvPr name="Freeform 4" id="4"/>
          <p:cNvSpPr/>
          <p:nvPr/>
        </p:nvSpPr>
        <p:spPr>
          <a:xfrm flipH="false" flipV="false" rot="0">
            <a:off x="10122644" y="3255274"/>
            <a:ext cx="7862949" cy="4462198"/>
          </a:xfrm>
          <a:custGeom>
            <a:avLst/>
            <a:gdLst/>
            <a:ahLst/>
            <a:cxnLst/>
            <a:rect r="r" b="b" t="t" l="l"/>
            <a:pathLst>
              <a:path h="4462198" w="7862949">
                <a:moveTo>
                  <a:pt x="0" y="0"/>
                </a:moveTo>
                <a:lnTo>
                  <a:pt x="7862949" y="0"/>
                </a:lnTo>
                <a:lnTo>
                  <a:pt x="7862949" y="4462198"/>
                </a:lnTo>
                <a:lnTo>
                  <a:pt x="0" y="4462198"/>
                </a:lnTo>
                <a:lnTo>
                  <a:pt x="0" y="0"/>
                </a:lnTo>
                <a:close/>
              </a:path>
            </a:pathLst>
          </a:custGeom>
          <a:blipFill>
            <a:blip r:embed="rId4"/>
            <a:stretch>
              <a:fillRect l="0" t="0" r="0" b="0"/>
            </a:stretch>
          </a:blipFill>
        </p:spPr>
      </p:sp>
      <p:sp>
        <p:nvSpPr>
          <p:cNvPr name="TextBox 5" id="5"/>
          <p:cNvSpPr txBox="true"/>
          <p:nvPr/>
        </p:nvSpPr>
        <p:spPr>
          <a:xfrm rot="0">
            <a:off x="747073" y="1086733"/>
            <a:ext cx="6932362" cy="1129163"/>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a:t>
            </a:r>
          </a:p>
        </p:txBody>
      </p:sp>
      <p:sp>
        <p:nvSpPr>
          <p:cNvPr name="TextBox 6" id="6"/>
          <p:cNvSpPr txBox="true"/>
          <p:nvPr/>
        </p:nvSpPr>
        <p:spPr>
          <a:xfrm rot="0">
            <a:off x="2647162" y="1091077"/>
            <a:ext cx="7609098" cy="1124819"/>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Preparation</a:t>
            </a:r>
          </a:p>
        </p:txBody>
      </p:sp>
      <p:sp>
        <p:nvSpPr>
          <p:cNvPr name="TextBox 7" id="7"/>
          <p:cNvSpPr txBox="true"/>
          <p:nvPr/>
        </p:nvSpPr>
        <p:spPr>
          <a:xfrm rot="0">
            <a:off x="747073" y="2052765"/>
            <a:ext cx="8190161" cy="297688"/>
          </a:xfrm>
          <a:prstGeom prst="rect">
            <a:avLst/>
          </a:prstGeom>
        </p:spPr>
        <p:txBody>
          <a:bodyPr anchor="t" rtlCol="false" tIns="0" lIns="0" bIns="0" rIns="0">
            <a:spAutoFit/>
          </a:bodyPr>
          <a:lstStyle/>
          <a:p>
            <a:pPr algn="ctr">
              <a:lnSpc>
                <a:spcPts val="2491"/>
              </a:lnSpc>
              <a:spcBef>
                <a:spcPct val="0"/>
              </a:spcBef>
            </a:pPr>
            <a:r>
              <a:rPr lang="en-US" b="true" sz="1779">
                <a:solidFill>
                  <a:srgbClr val="FFFFFF"/>
                </a:solidFill>
                <a:latin typeface="Montserrat Bold"/>
                <a:ea typeface="Montserrat Bold"/>
                <a:cs typeface="Montserrat Bold"/>
                <a:sym typeface="Montserrat Bold"/>
              </a:rPr>
              <a:t>2. K</a:t>
            </a:r>
            <a:r>
              <a:rPr lang="en-US" b="true" sz="1779">
                <a:solidFill>
                  <a:srgbClr val="FFFFFF"/>
                </a:solidFill>
                <a:latin typeface="Montserrat Bold"/>
                <a:ea typeface="Montserrat Bold"/>
                <a:cs typeface="Montserrat Bold"/>
                <a:sym typeface="Montserrat Bold"/>
              </a:rPr>
              <a:t>etidaksesuaian Data Lokasi (Unrecognized Geographic Locations)</a:t>
            </a:r>
          </a:p>
        </p:txBody>
      </p:sp>
      <p:sp>
        <p:nvSpPr>
          <p:cNvPr name="TextBox 8" id="8"/>
          <p:cNvSpPr txBox="true"/>
          <p:nvPr/>
        </p:nvSpPr>
        <p:spPr>
          <a:xfrm rot="0">
            <a:off x="747073" y="4845812"/>
            <a:ext cx="1122908" cy="297688"/>
          </a:xfrm>
          <a:prstGeom prst="rect">
            <a:avLst/>
          </a:prstGeom>
        </p:spPr>
        <p:txBody>
          <a:bodyPr anchor="t" rtlCol="false" tIns="0" lIns="0" bIns="0" rIns="0">
            <a:spAutoFit/>
          </a:bodyPr>
          <a:lstStyle/>
          <a:p>
            <a:pPr algn="ctr">
              <a:lnSpc>
                <a:spcPts val="2491"/>
              </a:lnSpc>
              <a:spcBef>
                <a:spcPct val="0"/>
              </a:spcBef>
            </a:pPr>
            <a:r>
              <a:rPr lang="en-US" b="true" sz="1779">
                <a:solidFill>
                  <a:srgbClr val="FFFFFF"/>
                </a:solidFill>
                <a:latin typeface="Montserrat Bold"/>
                <a:ea typeface="Montserrat Bold"/>
                <a:cs typeface="Montserrat Bold"/>
                <a:sym typeface="Montserrat Bold"/>
              </a:rPr>
              <a:t>masalah :</a:t>
            </a:r>
          </a:p>
        </p:txBody>
      </p:sp>
      <p:sp>
        <p:nvSpPr>
          <p:cNvPr name="TextBox 9" id="9"/>
          <p:cNvSpPr txBox="true"/>
          <p:nvPr/>
        </p:nvSpPr>
        <p:spPr>
          <a:xfrm rot="0">
            <a:off x="1028700" y="8760770"/>
            <a:ext cx="802630" cy="297688"/>
          </a:xfrm>
          <a:prstGeom prst="rect">
            <a:avLst/>
          </a:prstGeom>
        </p:spPr>
        <p:txBody>
          <a:bodyPr anchor="t" rtlCol="false" tIns="0" lIns="0" bIns="0" rIns="0">
            <a:spAutoFit/>
          </a:bodyPr>
          <a:lstStyle/>
          <a:p>
            <a:pPr algn="ctr">
              <a:lnSpc>
                <a:spcPts val="2491"/>
              </a:lnSpc>
              <a:spcBef>
                <a:spcPct val="0"/>
              </a:spcBef>
            </a:pPr>
            <a:r>
              <a:rPr lang="en-US" b="true" sz="1779">
                <a:solidFill>
                  <a:srgbClr val="FFFFFF"/>
                </a:solidFill>
                <a:latin typeface="Montserrat Bold"/>
                <a:ea typeface="Montserrat Bold"/>
                <a:cs typeface="Montserrat Bold"/>
                <a:sym typeface="Montserrat Bold"/>
              </a:rPr>
              <a:t>solusi :</a:t>
            </a:r>
          </a:p>
        </p:txBody>
      </p:sp>
      <p:sp>
        <p:nvSpPr>
          <p:cNvPr name="TextBox 10" id="10"/>
          <p:cNvSpPr txBox="true"/>
          <p:nvPr/>
        </p:nvSpPr>
        <p:spPr>
          <a:xfrm rot="0">
            <a:off x="9144000" y="4711255"/>
            <a:ext cx="738932" cy="297688"/>
          </a:xfrm>
          <a:prstGeom prst="rect">
            <a:avLst/>
          </a:prstGeom>
        </p:spPr>
        <p:txBody>
          <a:bodyPr anchor="t" rtlCol="false" tIns="0" lIns="0" bIns="0" rIns="0">
            <a:spAutoFit/>
          </a:bodyPr>
          <a:lstStyle/>
          <a:p>
            <a:pPr algn="ctr">
              <a:lnSpc>
                <a:spcPts val="2491"/>
              </a:lnSpc>
              <a:spcBef>
                <a:spcPct val="0"/>
              </a:spcBef>
            </a:pPr>
            <a:r>
              <a:rPr lang="en-US" b="true" sz="1779">
                <a:solidFill>
                  <a:srgbClr val="FFFFFF"/>
                </a:solidFill>
                <a:latin typeface="Montserrat Bold"/>
                <a:ea typeface="Montserrat Bold"/>
                <a:cs typeface="Montserrat Bold"/>
                <a:sym typeface="Montserrat Bold"/>
              </a:rPr>
              <a:t>hasil : </a:t>
            </a:r>
          </a:p>
        </p:txBody>
      </p:sp>
      <p:sp>
        <p:nvSpPr>
          <p:cNvPr name="TextBox 11" id="11"/>
          <p:cNvSpPr txBox="true"/>
          <p:nvPr/>
        </p:nvSpPr>
        <p:spPr>
          <a:xfrm rot="0">
            <a:off x="747073" y="568573"/>
            <a:ext cx="9756912" cy="375285"/>
          </a:xfrm>
          <a:prstGeom prst="rect">
            <a:avLst/>
          </a:prstGeom>
        </p:spPr>
        <p:txBody>
          <a:bodyPr anchor="t" rtlCol="false" tIns="0" lIns="0" bIns="0" rIns="0">
            <a:spAutoFit/>
          </a:bodyPr>
          <a:lstStyle/>
          <a:p>
            <a:pPr algn="l">
              <a:lnSpc>
                <a:spcPts val="2940"/>
              </a:lnSpc>
              <a:spcBef>
                <a:spcPct val="0"/>
              </a:spcBef>
            </a:pPr>
            <a:r>
              <a:rPr lang="en-US" b="true" sz="2100">
                <a:solidFill>
                  <a:srgbClr val="F7F7F7"/>
                </a:solidFill>
                <a:latin typeface="Raleway Bold"/>
                <a:ea typeface="Raleway Bold"/>
                <a:cs typeface="Raleway Bold"/>
                <a:sym typeface="Raleway Bold"/>
              </a:rPr>
              <a:t>METODOLOGI CRISP-DM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DAG119uXNmU</dc:identifier>
  <dcterms:modified xsi:type="dcterms:W3CDTF">2011-08-01T06:04:30Z</dcterms:modified>
  <cp:revision>1</cp:revision>
  <dc:title>Purple Illustration Modern Data Analysis For Business Presentation</dc:title>
</cp:coreProperties>
</file>